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60" r:id="rId2"/>
    <p:sldId id="261" r:id="rId3"/>
    <p:sldId id="263" r:id="rId4"/>
    <p:sldId id="266" r:id="rId5"/>
    <p:sldId id="262" r:id="rId6"/>
    <p:sldId id="303" r:id="rId7"/>
    <p:sldId id="300" r:id="rId8"/>
    <p:sldId id="301" r:id="rId9"/>
    <p:sldId id="302" r:id="rId10"/>
    <p:sldId id="304" r:id="rId11"/>
    <p:sldId id="268" r:id="rId12"/>
    <p:sldId id="278" r:id="rId13"/>
    <p:sldId id="279" r:id="rId14"/>
    <p:sldId id="280" r:id="rId15"/>
    <p:sldId id="281" r:id="rId16"/>
    <p:sldId id="282" r:id="rId17"/>
    <p:sldId id="283" r:id="rId18"/>
    <p:sldId id="284" r:id="rId19"/>
    <p:sldId id="285" r:id="rId20"/>
    <p:sldId id="287" r:id="rId21"/>
    <p:sldId id="288" r:id="rId22"/>
    <p:sldId id="290" r:id="rId23"/>
    <p:sldId id="291" r:id="rId24"/>
    <p:sldId id="292" r:id="rId25"/>
    <p:sldId id="293" r:id="rId26"/>
    <p:sldId id="294" r:id="rId27"/>
    <p:sldId id="295" r:id="rId28"/>
    <p:sldId id="296" r:id="rId29"/>
    <p:sldId id="297" r:id="rId30"/>
    <p:sldId id="298" r:id="rId31"/>
    <p:sldId id="299" r:id="rId32"/>
    <p:sldId id="305" r:id="rId33"/>
    <p:sldId id="306" r:id="rId34"/>
    <p:sldId id="311" r:id="rId35"/>
    <p:sldId id="307" r:id="rId36"/>
    <p:sldId id="310" r:id="rId37"/>
    <p:sldId id="308" r:id="rId38"/>
    <p:sldId id="309" r:id="rId39"/>
    <p:sldId id="273" r:id="rId40"/>
  </p:sldIdLst>
  <p:sldSz cx="12192000" cy="6858000"/>
  <p:notesSz cx="6858000" cy="9144000"/>
  <p:embeddedFontLst>
    <p:embeddedFont>
      <p:font typeface="方正粗黑宋简体" panose="02010600030101010101" charset="-122"/>
      <p:regular r:id="rId42"/>
    </p:embeddedFont>
    <p:embeddedFont>
      <p:font typeface="Calibri" panose="020F0502020204030204" pitchFamily="3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微软雅黑" panose="020B0503020204020204" pitchFamily="34" charset="-122"/>
      <p:regular r:id="rId51"/>
      <p:bold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17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DD9"/>
    <a:srgbClr val="7CCA62"/>
    <a:srgbClr val="10CF9B"/>
    <a:srgbClr val="0BD0D9"/>
    <a:srgbClr val="E4E4E8"/>
    <a:srgbClr val="D7D8DD"/>
    <a:srgbClr val="E2E3E7"/>
    <a:srgbClr val="C8C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showGuides="1">
      <p:cViewPr varScale="1">
        <p:scale>
          <a:sx n="86" d="100"/>
          <a:sy n="86" d="100"/>
        </p:scale>
        <p:origin x="547" y="67"/>
      </p:cViewPr>
      <p:guideLst>
        <p:guide pos="3840"/>
        <p:guide orient="horz" pos="17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B2387-CCF7-458B-85AA-C466F4A3DBEB}" type="datetimeFigureOut">
              <a:rPr lang="zh-CN" altLang="en-US" smtClean="0"/>
              <a:t>2020/3/16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44AA9-3393-4C38-A708-1D8A0FA5F21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58366BA-470D-4E25-9D3B-075E4189EEB2}" type="datetimeFigureOut">
              <a:rPr lang="zh-CN" altLang="en-US" smtClean="0"/>
              <a:t>2020/3/16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495BA77-86F1-4CCF-B8A6-1FD1D4B4C5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48676" y="1698329"/>
            <a:ext cx="12292371" cy="3761220"/>
          </a:xfrm>
          <a:prstGeom prst="rect">
            <a:avLst/>
          </a:prstGeom>
          <a:solidFill>
            <a:srgbClr val="009DD9">
              <a:alpha val="80000"/>
            </a:srgbClr>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ndParaRPr>
          </a:p>
        </p:txBody>
      </p:sp>
      <p:sp>
        <p:nvSpPr>
          <p:cNvPr id="37" name="圆角矩形 36"/>
          <p:cNvSpPr/>
          <p:nvPr/>
        </p:nvSpPr>
        <p:spPr bwMode="auto">
          <a:xfrm>
            <a:off x="3021113"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38" name="圆角矩形 37"/>
          <p:cNvSpPr/>
          <p:nvPr/>
        </p:nvSpPr>
        <p:spPr bwMode="auto">
          <a:xfrm>
            <a:off x="4274699"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39" name="圆角矩形 38"/>
          <p:cNvSpPr/>
          <p:nvPr/>
        </p:nvSpPr>
        <p:spPr bwMode="auto">
          <a:xfrm>
            <a:off x="5558130"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0" name="圆角矩形 39"/>
          <p:cNvSpPr/>
          <p:nvPr/>
        </p:nvSpPr>
        <p:spPr bwMode="auto">
          <a:xfrm>
            <a:off x="6804731"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1" name="圆角矩形 40"/>
          <p:cNvSpPr/>
          <p:nvPr/>
        </p:nvSpPr>
        <p:spPr bwMode="auto">
          <a:xfrm>
            <a:off x="8086257"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2" name="圆角矩形 41"/>
          <p:cNvSpPr/>
          <p:nvPr/>
        </p:nvSpPr>
        <p:spPr bwMode="auto">
          <a:xfrm>
            <a:off x="9318889"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grpSp>
        <p:nvGrpSpPr>
          <p:cNvPr id="43" name="组合 42"/>
          <p:cNvGrpSpPr/>
          <p:nvPr/>
        </p:nvGrpSpPr>
        <p:grpSpPr>
          <a:xfrm>
            <a:off x="2122660" y="3278864"/>
            <a:ext cx="7946681" cy="338554"/>
            <a:chOff x="2002264" y="3469364"/>
            <a:chExt cx="8187473" cy="338554"/>
          </a:xfrm>
        </p:grpSpPr>
        <p:sp>
          <p:nvSpPr>
            <p:cNvPr id="44" name="矩形 17"/>
            <p:cNvSpPr>
              <a:spLocks noChangeArrowheads="1"/>
            </p:cNvSpPr>
            <p:nvPr/>
          </p:nvSpPr>
          <p:spPr bwMode="auto">
            <a:xfrm>
              <a:off x="3898035" y="3469364"/>
              <a:ext cx="43959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ITC Avant Garde Std Bk" panose="020B0502020202020204" pitchFamily="34" charset="0"/>
                  <a:ea typeface="宋体" panose="02010600030101010101" pitchFamily="2" charset="-122"/>
                </a:rPr>
                <a:t>Business report template</a:t>
              </a:r>
              <a:endParaRPr kumimoji="0" lang="zh-CN" altLang="en-US" sz="1600" b="0" i="0" u="none" strike="noStrike" kern="0" cap="none" spc="0" normalizeH="0" baseline="0" noProof="0" dirty="0">
                <a:ln>
                  <a:noFill/>
                </a:ln>
                <a:solidFill>
                  <a:prstClr val="white"/>
                </a:solidFill>
                <a:effectLst/>
                <a:uLnTx/>
                <a:uFillTx/>
                <a:latin typeface="ITC Avant Garde Std Bk" panose="020B0502020202020204" pitchFamily="34" charset="0"/>
                <a:ea typeface="宋体" panose="02010600030101010101" pitchFamily="2" charset="-122"/>
              </a:endParaRPr>
            </a:p>
          </p:txBody>
        </p:sp>
        <p:cxnSp>
          <p:nvCxnSpPr>
            <p:cNvPr id="45" name="直接连接符 44"/>
            <p:cNvCxnSpPr/>
            <p:nvPr/>
          </p:nvCxnSpPr>
          <p:spPr bwMode="auto">
            <a:xfrm>
              <a:off x="2002264" y="3609064"/>
              <a:ext cx="1769599" cy="0"/>
            </a:xfrm>
            <a:prstGeom prst="line">
              <a:avLst/>
            </a:prstGeom>
            <a:noFill/>
            <a:ln w="12700" cap="flat" cmpd="sng" algn="ctr">
              <a:solidFill>
                <a:sysClr val="window" lastClr="FFFFFF"/>
              </a:solidFill>
              <a:prstDash val="solid"/>
            </a:ln>
            <a:effectLst/>
          </p:spPr>
        </p:cxnSp>
        <p:cxnSp>
          <p:nvCxnSpPr>
            <p:cNvPr id="46" name="直接连接符 45"/>
            <p:cNvCxnSpPr/>
            <p:nvPr/>
          </p:nvCxnSpPr>
          <p:spPr bwMode="auto">
            <a:xfrm>
              <a:off x="8420138" y="3609064"/>
              <a:ext cx="1769599" cy="0"/>
            </a:xfrm>
            <a:prstGeom prst="line">
              <a:avLst/>
            </a:prstGeom>
            <a:noFill/>
            <a:ln w="12700" cap="flat" cmpd="sng" algn="ctr">
              <a:solidFill>
                <a:sysClr val="window" lastClr="FFFFFF"/>
              </a:solidFill>
              <a:prstDash val="solid"/>
            </a:ln>
            <a:effectLst/>
          </p:spPr>
        </p:cxnSp>
      </p:grpSp>
      <p:sp>
        <p:nvSpPr>
          <p:cNvPr id="47" name="圆角矩形 46"/>
          <p:cNvSpPr/>
          <p:nvPr/>
        </p:nvSpPr>
        <p:spPr>
          <a:xfrm>
            <a:off x="5144339" y="3847782"/>
            <a:ext cx="1992222" cy="400119"/>
          </a:xfrm>
          <a:prstGeom prst="roundRect">
            <a:avLst>
              <a:gd name="adj" fmla="val 0"/>
            </a:avLst>
          </a:prstGeom>
          <a:noFill/>
          <a:ln w="12700" cap="flat" cmpd="sng" algn="ctr">
            <a:noFill/>
            <a:prstDash val="solid"/>
          </a:ln>
          <a:effectLst/>
          <a:extLst>
            <a:ext uri="{909E8E84-426E-40DD-AFC4-6F175D3DCCD1}">
              <a14:hiddenFill xmlns:a14="http://schemas.microsoft.com/office/drawing/2010/main">
                <a:solidFill>
                  <a:schemeClr val="bg1"/>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rPr>
              <a:t>汇报人：</a:t>
            </a:r>
            <a:r>
              <a:rPr kumimoji="0" lang="en-US" altLang="zh-CN"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rPr>
              <a:t>uxd202005</a:t>
            </a:r>
            <a:r>
              <a:rPr kumimoji="0" lang="zh-CN" altLang="en-US"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rPr>
              <a:t>小组</a:t>
            </a:r>
          </a:p>
        </p:txBody>
      </p:sp>
      <p:grpSp>
        <p:nvGrpSpPr>
          <p:cNvPr id="49" name="组合 48"/>
          <p:cNvGrpSpPr/>
          <p:nvPr/>
        </p:nvGrpSpPr>
        <p:grpSpPr>
          <a:xfrm>
            <a:off x="3688521" y="4878841"/>
            <a:ext cx="4814959" cy="751716"/>
            <a:chOff x="3233661" y="4925602"/>
            <a:chExt cx="5192094" cy="810594"/>
          </a:xfrm>
        </p:grpSpPr>
        <p:sp>
          <p:nvSpPr>
            <p:cNvPr id="50" name="椭圆 49"/>
            <p:cNvSpPr/>
            <p:nvPr/>
          </p:nvSpPr>
          <p:spPr>
            <a:xfrm>
              <a:off x="3233661" y="4925602"/>
              <a:ext cx="810594" cy="810594"/>
            </a:xfrm>
            <a:prstGeom prst="ellipse">
              <a:avLst/>
            </a:prstGeom>
            <a:solidFill>
              <a:srgbClr val="009D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1" name="椭圆 50"/>
            <p:cNvSpPr/>
            <p:nvPr/>
          </p:nvSpPr>
          <p:spPr>
            <a:xfrm>
              <a:off x="4694161" y="4925602"/>
              <a:ext cx="810594" cy="810594"/>
            </a:xfrm>
            <a:prstGeom prst="ellipse">
              <a:avLst/>
            </a:prstGeom>
            <a:solidFill>
              <a:srgbClr val="0BD0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2" name="椭圆 51"/>
            <p:cNvSpPr/>
            <p:nvPr/>
          </p:nvSpPr>
          <p:spPr>
            <a:xfrm>
              <a:off x="6154661" y="4925602"/>
              <a:ext cx="810594" cy="810594"/>
            </a:xfrm>
            <a:prstGeom prst="ellipse">
              <a:avLst/>
            </a:prstGeom>
            <a:solidFill>
              <a:srgbClr val="10CF9B"/>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3" name="椭圆 52"/>
            <p:cNvSpPr/>
            <p:nvPr/>
          </p:nvSpPr>
          <p:spPr>
            <a:xfrm>
              <a:off x="7615161" y="4925602"/>
              <a:ext cx="810594" cy="810594"/>
            </a:xfrm>
            <a:prstGeom prst="ellipse">
              <a:avLst/>
            </a:prstGeom>
            <a:solidFill>
              <a:srgbClr val="7CCA62"/>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54" name="组合 53"/>
          <p:cNvGrpSpPr/>
          <p:nvPr/>
        </p:nvGrpSpPr>
        <p:grpSpPr>
          <a:xfrm>
            <a:off x="3897241" y="5064097"/>
            <a:ext cx="360717" cy="363158"/>
            <a:chOff x="5042691" y="2273920"/>
            <a:chExt cx="702937" cy="707692"/>
          </a:xfrm>
          <a:solidFill>
            <a:sysClr val="window" lastClr="FFFFFF"/>
          </a:solidFill>
        </p:grpSpPr>
        <p:sp>
          <p:nvSpPr>
            <p:cNvPr id="55"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56"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57" name="组合 56"/>
          <p:cNvGrpSpPr/>
          <p:nvPr/>
        </p:nvGrpSpPr>
        <p:grpSpPr>
          <a:xfrm>
            <a:off x="5248220" y="5110873"/>
            <a:ext cx="376558" cy="320405"/>
            <a:chOff x="7909299" y="3772690"/>
            <a:chExt cx="667095" cy="567616"/>
          </a:xfrm>
          <a:solidFill>
            <a:sysClr val="window" lastClr="FFFFFF"/>
          </a:solidFill>
        </p:grpSpPr>
        <p:sp>
          <p:nvSpPr>
            <p:cNvPr id="58"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59"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60" name="组合 59"/>
          <p:cNvGrpSpPr/>
          <p:nvPr/>
        </p:nvGrpSpPr>
        <p:grpSpPr>
          <a:xfrm>
            <a:off x="6647196" y="5065411"/>
            <a:ext cx="271006" cy="360530"/>
            <a:chOff x="7976594" y="2279040"/>
            <a:chExt cx="528116" cy="702571"/>
          </a:xfrm>
          <a:solidFill>
            <a:sysClr val="window" lastClr="FFFFFF"/>
          </a:solidFill>
        </p:grpSpPr>
        <p:sp>
          <p:nvSpPr>
            <p:cNvPr id="61"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2" name="Freeform 24"/>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63" name="组合 62"/>
          <p:cNvGrpSpPr/>
          <p:nvPr/>
        </p:nvGrpSpPr>
        <p:grpSpPr>
          <a:xfrm>
            <a:off x="7947227" y="5065223"/>
            <a:ext cx="363345" cy="360905"/>
            <a:chOff x="6463926" y="2278309"/>
            <a:chExt cx="708057" cy="703302"/>
          </a:xfrm>
          <a:solidFill>
            <a:sysClr val="window" lastClr="FFFFFF"/>
          </a:solidFill>
        </p:grpSpPr>
        <p:sp>
          <p:nvSpPr>
            <p:cNvPr id="64"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5"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6"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7"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2" name="圆角矩形 1"/>
          <p:cNvSpPr/>
          <p:nvPr/>
        </p:nvSpPr>
        <p:spPr bwMode="auto">
          <a:xfrm>
            <a:off x="10576978"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3" name="圆角矩形 2"/>
          <p:cNvSpPr/>
          <p:nvPr/>
        </p:nvSpPr>
        <p:spPr bwMode="auto">
          <a:xfrm>
            <a:off x="378878"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4" name="圆角矩形 3"/>
          <p:cNvSpPr/>
          <p:nvPr/>
        </p:nvSpPr>
        <p:spPr bwMode="auto">
          <a:xfrm>
            <a:off x="1704758" y="1914022"/>
            <a:ext cx="1030559" cy="1030433"/>
          </a:xfrm>
          <a:prstGeom prst="roundRect">
            <a:avLst/>
          </a:prstGeom>
          <a:gradFill flip="none" rotWithShape="1">
            <a:gsLst>
              <a:gs pos="50000">
                <a:sysClr val="window" lastClr="FFFFFF">
                  <a:alpha val="30000"/>
                </a:sysClr>
              </a:gs>
              <a:gs pos="50000">
                <a:sysClr val="window" lastClr="FFFFFF">
                  <a:alpha val="16000"/>
                </a:sysClr>
              </a:gs>
            </a:gsLst>
            <a:lin ang="3000000" scaled="0"/>
            <a:tileRect/>
          </a:gradFill>
          <a:ln w="19050">
            <a:gradFill flip="none" rotWithShape="1">
              <a:gsLst>
                <a:gs pos="19000">
                  <a:srgbClr val="E1F7FF"/>
                </a:gs>
                <a:gs pos="43000">
                  <a:srgbClr val="009DD9"/>
                </a:gs>
                <a:gs pos="86000">
                  <a:srgbClr val="E1F7FF"/>
                </a:gs>
              </a:gsLst>
              <a:lin ang="2700000" scaled="1"/>
              <a:tileRect/>
            </a:gradFill>
          </a:ln>
          <a:effectLst>
            <a:outerShdw blurRad="190500" dist="63500" dir="2700000" algn="tl" rotWithShape="0">
              <a:srgbClr val="009DD9">
                <a:lumMod val="50000"/>
                <a:alpha val="65000"/>
              </a:srgbClr>
            </a:outerShdw>
            <a:softEdge rad="0"/>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ndParaRPr>
          </a:p>
        </p:txBody>
      </p:sp>
      <p:sp>
        <p:nvSpPr>
          <p:cNvPr id="5" name="矩形 4"/>
          <p:cNvSpPr/>
          <p:nvPr/>
        </p:nvSpPr>
        <p:spPr>
          <a:xfrm>
            <a:off x="472123" y="1830070"/>
            <a:ext cx="843915"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U </a:t>
            </a:r>
          </a:p>
        </p:txBody>
      </p:sp>
      <p:sp>
        <p:nvSpPr>
          <p:cNvPr id="6" name="矩形 5"/>
          <p:cNvSpPr/>
          <p:nvPr/>
        </p:nvSpPr>
        <p:spPr>
          <a:xfrm>
            <a:off x="1828800" y="1830070"/>
            <a:ext cx="78232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X </a:t>
            </a:r>
          </a:p>
        </p:txBody>
      </p:sp>
      <p:sp>
        <p:nvSpPr>
          <p:cNvPr id="7" name="矩形 6"/>
          <p:cNvSpPr/>
          <p:nvPr/>
        </p:nvSpPr>
        <p:spPr>
          <a:xfrm>
            <a:off x="9479281"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0 </a:t>
            </a:r>
          </a:p>
        </p:txBody>
      </p:sp>
      <p:sp>
        <p:nvSpPr>
          <p:cNvPr id="8" name="矩形 7"/>
          <p:cNvSpPr/>
          <p:nvPr/>
        </p:nvSpPr>
        <p:spPr>
          <a:xfrm>
            <a:off x="10737851"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5 </a:t>
            </a:r>
          </a:p>
        </p:txBody>
      </p:sp>
      <p:sp>
        <p:nvSpPr>
          <p:cNvPr id="9" name="矩形 8"/>
          <p:cNvSpPr/>
          <p:nvPr/>
        </p:nvSpPr>
        <p:spPr>
          <a:xfrm>
            <a:off x="824039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0 </a:t>
            </a:r>
          </a:p>
        </p:txBody>
      </p:sp>
      <p:sp>
        <p:nvSpPr>
          <p:cNvPr id="10" name="矩形 9"/>
          <p:cNvSpPr/>
          <p:nvPr/>
        </p:nvSpPr>
        <p:spPr>
          <a:xfrm>
            <a:off x="696531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2 </a:t>
            </a:r>
          </a:p>
        </p:txBody>
      </p:sp>
      <p:sp>
        <p:nvSpPr>
          <p:cNvPr id="11" name="矩形 10"/>
          <p:cNvSpPr/>
          <p:nvPr/>
        </p:nvSpPr>
        <p:spPr>
          <a:xfrm>
            <a:off x="574103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0 </a:t>
            </a:r>
          </a:p>
        </p:txBody>
      </p:sp>
      <p:sp>
        <p:nvSpPr>
          <p:cNvPr id="12" name="矩形 11"/>
          <p:cNvSpPr/>
          <p:nvPr/>
        </p:nvSpPr>
        <p:spPr>
          <a:xfrm>
            <a:off x="4435476" y="1830070"/>
            <a:ext cx="70866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2 </a:t>
            </a:r>
          </a:p>
        </p:txBody>
      </p:sp>
      <p:sp>
        <p:nvSpPr>
          <p:cNvPr id="13" name="矩形 12"/>
          <p:cNvSpPr/>
          <p:nvPr/>
        </p:nvSpPr>
        <p:spPr>
          <a:xfrm>
            <a:off x="3111501" y="1830070"/>
            <a:ext cx="85725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D </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3"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项目分析</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744177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15197" y="1653978"/>
            <a:ext cx="394525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01</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项目名称：Send Me SFMOMA</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（发送给我旧金山现代艺术博物馆）</a:t>
            </a:r>
          </a:p>
        </p:txBody>
      </p:sp>
      <p:sp>
        <p:nvSpPr>
          <p:cNvPr id="22" name="文本框 21"/>
          <p:cNvSpPr txBox="1"/>
          <p:nvPr/>
        </p:nvSpPr>
        <p:spPr>
          <a:xfrm>
            <a:off x="426577" y="2745045"/>
            <a:ext cx="4041840" cy="1170305"/>
          </a:xfrm>
          <a:prstGeom prst="rect">
            <a:avLst/>
          </a:prstGeom>
          <a:noFill/>
        </p:spPr>
        <p:txBody>
          <a:bodyPr wrap="square" rtlCol="0">
            <a:spAutoFit/>
          </a:bodyPr>
          <a:lstStyle>
            <a:defPPr>
              <a:defRPr lang="zh-CN"/>
            </a:defPPr>
            <a:lvl1pPr>
              <a:lnSpc>
                <a:spcPct val="130000"/>
              </a:lnSpc>
              <a:defRPr sz="1400" spc="100">
                <a:solidFill>
                  <a:schemeClr val="tx1">
                    <a:lumMod val="75000"/>
                    <a:lumOff val="25000"/>
                  </a:schemeClr>
                </a:solidFill>
                <a:latin typeface="+mn-ea"/>
              </a:defRPr>
            </a:lvl1pPr>
          </a:lstStyle>
          <a:p>
            <a:r>
              <a:rPr sz="1800" dirty="0">
                <a:latin typeface="方正粗黑宋简体" panose="02000000000000000000" charset="-122"/>
                <a:ea typeface="方正粗黑宋简体" panose="02000000000000000000" charset="-122"/>
                <a:cs typeface="方正粗黑宋简体" panose="02000000000000000000" charset="-122"/>
              </a:rPr>
              <a:t>功能：给SFMOMA博物馆都发送一条emoji信息，然后再得到一件艺术作品作为回信。</a:t>
            </a:r>
          </a:p>
        </p:txBody>
      </p:sp>
      <p:sp>
        <p:nvSpPr>
          <p:cNvPr id="23" name="文本框 22"/>
          <p:cNvSpPr txBox="1"/>
          <p:nvPr/>
        </p:nvSpPr>
        <p:spPr>
          <a:xfrm>
            <a:off x="407761" y="4073465"/>
            <a:ext cx="4041840" cy="1529715"/>
          </a:xfrm>
          <a:prstGeom prst="rect">
            <a:avLst/>
          </a:prstGeom>
          <a:noFill/>
        </p:spPr>
        <p:txBody>
          <a:bodyPr wrap="square" rtlCol="0">
            <a:spAutoFit/>
          </a:bodyPr>
          <a:lstStyle>
            <a:defPPr>
              <a:defRPr lang="zh-CN"/>
            </a:defPPr>
            <a:lvl1pPr>
              <a:lnSpc>
                <a:spcPct val="130000"/>
              </a:lnSpc>
              <a:defRPr sz="1400" spc="100">
                <a:solidFill>
                  <a:schemeClr val="tx1">
                    <a:lumMod val="75000"/>
                    <a:lumOff val="25000"/>
                  </a:schemeClr>
                </a:solidFill>
                <a:latin typeface="+mn-ea"/>
              </a:defRPr>
            </a:lvl1pPr>
          </a:lstStyle>
          <a:p>
            <a:r>
              <a:rPr sz="1800" dirty="0">
                <a:latin typeface="方正粗黑宋简体" panose="02000000000000000000" charset="-122"/>
                <a:ea typeface="方正粗黑宋简体" panose="02000000000000000000" charset="-122"/>
              </a:rPr>
              <a:t>目标群体：非专业的艺术爱好者</a:t>
            </a:r>
          </a:p>
          <a:p>
            <a:r>
              <a:rPr sz="1800" dirty="0">
                <a:latin typeface="方正粗黑宋简体" panose="02000000000000000000" charset="-122"/>
                <a:ea typeface="方正粗黑宋简体" panose="02000000000000000000" charset="-122"/>
              </a:rPr>
              <a:t>设计理念：将潮流与艺术结合，引发大众对艺术的关注。</a:t>
            </a:r>
          </a:p>
          <a:p>
            <a:endParaRPr sz="1800" dirty="0">
              <a:latin typeface="方正粗黑宋简体" panose="02000000000000000000" charset="-122"/>
              <a:ea typeface="方正粗黑宋简体" panose="02000000000000000000" charset="-122"/>
            </a:endParaRPr>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638290" y="993140"/>
            <a:ext cx="3249295" cy="5001260"/>
          </a:xfrm>
          <a:prstGeom prst="rect">
            <a:avLst/>
          </a:prstGeom>
          <a:noFill/>
          <a:ln>
            <a:noFill/>
          </a:ln>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用户体验：简单，方便，快捷，但缺少后续的反馈。用户前几次使用觉得很好玩，且跟随了潮流，但之后很快就因为功能简单而很少使用。</a:t>
            </a: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endParaRP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简单流程：选择emoji发送给博物馆指定的号码收到回信</a:t>
            </a:r>
            <a:endParaRPr lang="zh-CN" altLang="en-US">
              <a:latin typeface="方正粗黑宋简体" panose="02000000000000000000" charset="-122"/>
              <a:ea typeface="方正粗黑宋简体" panose="02000000000000000000" charset="-122"/>
              <a:cs typeface="方正粗黑宋简体" panose="02000000000000000000" charset="-122"/>
            </a:endParaRPr>
          </a:p>
        </p:txBody>
      </p:sp>
      <p:pic>
        <p:nvPicPr>
          <p:cNvPr id="12" name="图片 11" descr="Send Me SFMOMA"/>
          <p:cNvPicPr>
            <a:picLocks noChangeAspect="1"/>
          </p:cNvPicPr>
          <p:nvPr/>
        </p:nvPicPr>
        <p:blipFill>
          <a:blip r:embed="rId2"/>
          <a:stretch>
            <a:fillRect/>
          </a:stretch>
        </p:blipFill>
        <p:spPr>
          <a:xfrm>
            <a:off x="4902200" y="3413125"/>
            <a:ext cx="6906260" cy="1455420"/>
          </a:xfrm>
          <a:prstGeom prst="rect">
            <a:avLst/>
          </a:prstGeom>
        </p:spPr>
      </p:pic>
      <p:sp>
        <p:nvSpPr>
          <p:cNvPr id="15" name="文本框 14"/>
          <p:cNvSpPr txBox="1"/>
          <p:nvPr/>
        </p:nvSpPr>
        <p:spPr>
          <a:xfrm>
            <a:off x="6483350" y="2160270"/>
            <a:ext cx="3997960" cy="368300"/>
          </a:xfrm>
          <a:prstGeom prst="rect">
            <a:avLst/>
          </a:prstGeom>
          <a:noFill/>
        </p:spPr>
        <p:txBody>
          <a:bodyPr wrap="square" rtlCol="0" anchor="t">
            <a:spAutoFit/>
          </a:bodyPr>
          <a:lstStyle/>
          <a:p>
            <a:r>
              <a:rPr lang="en-US"/>
              <a:t>Send Me SFMOMA   </a:t>
            </a:r>
            <a:r>
              <a:rPr lang="zh-CN" altLang="en-US"/>
              <a:t>流程图</a:t>
            </a:r>
          </a:p>
        </p:txBody>
      </p:sp>
      <p:sp>
        <p:nvSpPr>
          <p:cNvPr id="16" name="文本框 15"/>
          <p:cNvSpPr txBox="1"/>
          <p:nvPr/>
        </p:nvSpPr>
        <p:spPr>
          <a:xfrm>
            <a:off x="515197" y="1653978"/>
            <a:ext cx="394525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01</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项目名称：Send Me SFMOMA</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（发送给我旧金山现代艺术博物馆）</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7</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0163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02</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项目名称：艺术拍卖APP ：Yeap</a:t>
            </a:r>
          </a:p>
        </p:txBody>
      </p:sp>
      <p:sp>
        <p:nvSpPr>
          <p:cNvPr id="5" name="文本框 4"/>
          <p:cNvSpPr txBox="1"/>
          <p:nvPr/>
        </p:nvSpPr>
        <p:spPr>
          <a:xfrm>
            <a:off x="760095" y="2537460"/>
            <a:ext cx="3997960" cy="424624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功能：对艺术品进行拍卖，用户可通过文字图片展示了解艺术品详情，并进行收藏下单</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目标群体：喜好艺术的收藏家</a:t>
            </a:r>
            <a:r>
              <a:rPr lang="zh-CN" dirty="0">
                <a:latin typeface="方正粗黑宋简体" panose="02000000000000000000" charset="-122"/>
                <a:ea typeface="方正粗黑宋简体" panose="02000000000000000000" charset="-122"/>
                <a:cs typeface="方正粗黑宋简体" panose="02000000000000000000" charset="-122"/>
                <a:sym typeface="+mn-ea"/>
              </a:rPr>
              <a:t>以及渴望便捷快速购买艺术品的人群</a:t>
            </a:r>
          </a:p>
          <a:p>
            <a:pPr indent="457200"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用户体验：一目了然，可以在最短时间内了解中意的艺术品信息，操作熟悉便捷</a:t>
            </a:r>
            <a:endParaRPr lang="zh-CN" altLang="en-US">
              <a:latin typeface="方正粗黑宋简体" panose="02000000000000000000" charset="-122"/>
              <a:ea typeface="方正粗黑宋简体" panose="02000000000000000000" charset="-122"/>
              <a:cs typeface="方正粗黑宋简体" panose="02000000000000000000" charset="-122"/>
            </a:endParaRP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sym typeface="+mn-ea"/>
            </a:endParaRP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16" name="图片 15"/>
          <p:cNvPicPr>
            <a:picLocks noChangeAspect="1"/>
          </p:cNvPicPr>
          <p:nvPr/>
        </p:nvPicPr>
        <p:blipFill>
          <a:blip r:embed="rId2"/>
          <a:stretch>
            <a:fillRect/>
          </a:stretch>
        </p:blipFill>
        <p:spPr>
          <a:xfrm>
            <a:off x="7037705" y="661670"/>
            <a:ext cx="2759710" cy="517461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8</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0163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02</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spc="100" dirty="0">
                <a:solidFill>
                  <a:schemeClr val="bg1">
                    <a:lumMod val="95000"/>
                  </a:schemeClr>
                </a:solidFill>
                <a:latin typeface="微软雅黑" panose="020B0503020204020204" pitchFamily="34" charset="-122"/>
                <a:ea typeface="微软雅黑" panose="020B0503020204020204" pitchFamily="34" charset="-122"/>
                <a:sym typeface="+mn-ea"/>
              </a:rPr>
              <a:t>艺术拍卖APP ：Yeap</a:t>
            </a:r>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设计理念：以2D模式的直观展示简单明了的说明艺术品的价值，操作最为简单同时对于渴望拥有艺术品的人来说也是最方便快捷的购买渠道。</a:t>
            </a:r>
          </a:p>
          <a:p>
            <a:pPr indent="457200"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rPr>
              <a:t>业务流程：进入APP；查看商品图片/文字；收藏/加入购物车；下单；评论</a:t>
            </a:r>
          </a:p>
        </p:txBody>
      </p:sp>
      <p:sp>
        <p:nvSpPr>
          <p:cNvPr id="15" name="文本框 14"/>
          <p:cNvSpPr txBox="1"/>
          <p:nvPr/>
        </p:nvSpPr>
        <p:spPr>
          <a:xfrm>
            <a:off x="6483350" y="2160270"/>
            <a:ext cx="399796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艺术拍卖APP ：Yeap</a:t>
            </a:r>
            <a:r>
              <a:rPr lang="en-US"/>
              <a:t>   </a:t>
            </a:r>
            <a:r>
              <a:rPr lang="zh-CN" altLang="en-US"/>
              <a:t>流程图</a:t>
            </a:r>
          </a:p>
        </p:txBody>
      </p:sp>
      <p:pic>
        <p:nvPicPr>
          <p:cNvPr id="4" name="图片 3" descr="Yeap"/>
          <p:cNvPicPr>
            <a:picLocks noChangeAspect="1"/>
          </p:cNvPicPr>
          <p:nvPr/>
        </p:nvPicPr>
        <p:blipFill>
          <a:blip r:embed="rId2"/>
          <a:stretch>
            <a:fillRect/>
          </a:stretch>
        </p:blipFill>
        <p:spPr>
          <a:xfrm>
            <a:off x="4718050" y="2869565"/>
            <a:ext cx="7152005" cy="236410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9</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7746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03</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项目名称：LPaintB</a:t>
            </a:r>
          </a:p>
        </p:txBody>
      </p:sp>
      <p:sp>
        <p:nvSpPr>
          <p:cNvPr id="5" name="文本框 4"/>
          <p:cNvSpPr txBox="1"/>
          <p:nvPr/>
        </p:nvSpPr>
        <p:spPr>
          <a:xfrm>
            <a:off x="426720" y="2766060"/>
            <a:ext cx="3997960" cy="258445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项目组织：马里兰大学x Adobe</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功能：通过AI算法快速复刻艺术品</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目标群体：艺术文物保护工作者以及艺术爱好者</a:t>
            </a:r>
          </a:p>
          <a:p>
            <a:pPr indent="457200" fontAlgn="auto">
              <a:lnSpc>
                <a:spcPct val="150000"/>
              </a:lnSpc>
            </a:pPr>
            <a:endParaRPr dirty="0">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4" name="图片 3"/>
          <p:cNvPicPr>
            <a:picLocks noChangeAspect="1"/>
          </p:cNvPicPr>
          <p:nvPr/>
        </p:nvPicPr>
        <p:blipFill>
          <a:blip r:embed="rId2"/>
          <a:stretch>
            <a:fillRect/>
          </a:stretch>
        </p:blipFill>
        <p:spPr>
          <a:xfrm>
            <a:off x="6421120" y="875665"/>
            <a:ext cx="3813175" cy="470725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10</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77465" cy="64516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sym typeface="+mn-ea"/>
              </a:rPr>
              <a:t>03</a:t>
            </a:r>
            <a:r>
              <a:rPr lang="zh-CN" altLang="en-US" spc="100" dirty="0">
                <a:solidFill>
                  <a:schemeClr val="bg1">
                    <a:lumMod val="95000"/>
                  </a:schemeClr>
                </a:solidFill>
                <a:latin typeface="微软雅黑" panose="020B0503020204020204" pitchFamily="34" charset="-122"/>
                <a:ea typeface="微软雅黑" panose="020B0503020204020204" pitchFamily="34" charset="-122"/>
                <a:sym typeface="+mn-ea"/>
              </a:rPr>
              <a:t>项目名称：LPaintB</a:t>
            </a:r>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a:p>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26720" y="2528570"/>
            <a:ext cx="3997960" cy="383095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设计理念：通过现有的机器算法，对于当代保留的艺术品进行快速复刻，保留数据，可以更好的维护艺术品并在其遭到毁坏时，及时修复。同时艺术爱好者也可以根据相应的精确数值进行临摹。</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业务流程：选择需要复刻的艺术品；选择相应算法；构建会话模拟器；进行复刻修正</a:t>
            </a:r>
          </a:p>
        </p:txBody>
      </p:sp>
      <p:sp>
        <p:nvSpPr>
          <p:cNvPr id="15" name="文本框 14"/>
          <p:cNvSpPr txBox="1"/>
          <p:nvPr/>
        </p:nvSpPr>
        <p:spPr>
          <a:xfrm>
            <a:off x="7249795" y="2160270"/>
            <a:ext cx="2211705"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LPaintB</a:t>
            </a:r>
            <a:r>
              <a:rPr lang="en-US"/>
              <a:t>  </a:t>
            </a:r>
            <a:r>
              <a:rPr lang="zh-CN" altLang="en-US"/>
              <a:t>流程图</a:t>
            </a:r>
          </a:p>
        </p:txBody>
      </p:sp>
      <p:pic>
        <p:nvPicPr>
          <p:cNvPr id="16" name="图片 15" descr="LPaintB"/>
          <p:cNvPicPr>
            <a:picLocks noChangeAspect="1"/>
          </p:cNvPicPr>
          <p:nvPr/>
        </p:nvPicPr>
        <p:blipFill>
          <a:blip r:embed="rId2"/>
          <a:stretch>
            <a:fillRect/>
          </a:stretch>
        </p:blipFill>
        <p:spPr>
          <a:xfrm>
            <a:off x="4671060" y="3442335"/>
            <a:ext cx="7442835" cy="158051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11</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7382" y="1607623"/>
            <a:ext cx="495998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04</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项目名称：SMARTIFY:Scan&amp;Diover art</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(SMARTIFY：扫描和发现艺术)</a:t>
            </a:r>
          </a:p>
        </p:txBody>
      </p:sp>
      <p:sp>
        <p:nvSpPr>
          <p:cNvPr id="5" name="文本框 4"/>
          <p:cNvSpPr txBox="1"/>
          <p:nvPr/>
        </p:nvSpPr>
        <p:spPr>
          <a:xfrm>
            <a:off x="426720" y="2766060"/>
            <a:ext cx="3997960" cy="216852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功能：将你喜欢的艺术品通过AR的方式投影在墙上</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目标群体：艺术爱好者</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设计理念：让喜爱参观艺术画廊的人们能在家中发现和分享艺术。</a:t>
            </a:r>
          </a:p>
        </p:txBody>
      </p:sp>
      <p:pic>
        <p:nvPicPr>
          <p:cNvPr id="4" name="图片 3"/>
          <p:cNvPicPr>
            <a:picLocks noChangeAspect="1"/>
          </p:cNvPicPr>
          <p:nvPr/>
        </p:nvPicPr>
        <p:blipFill>
          <a:blip r:embed="rId2"/>
          <a:stretch>
            <a:fillRect/>
          </a:stretch>
        </p:blipFill>
        <p:spPr>
          <a:xfrm>
            <a:off x="5359400" y="1607820"/>
            <a:ext cx="6280150" cy="409003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12</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2267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45085" y="2351405"/>
            <a:ext cx="5284470" cy="3784600"/>
          </a:xfrm>
          <a:prstGeom prst="rect">
            <a:avLst/>
          </a:prstGeom>
          <a:noFill/>
        </p:spPr>
        <p:txBody>
          <a:bodyPr wrap="square" rtlCol="0" anchor="t">
            <a:spAutoFit/>
          </a:bodyPr>
          <a:lstStyle/>
          <a:p>
            <a:pPr indent="457200" fontAlgn="auto">
              <a:lnSpc>
                <a:spcPct val="150000"/>
              </a:lnSpc>
            </a:pPr>
            <a:r>
              <a:rPr sz="1600" dirty="0">
                <a:latin typeface="方正粗黑宋简体" panose="02000000000000000000" charset="-122"/>
                <a:ea typeface="方正粗黑宋简体" panose="02000000000000000000" charset="-122"/>
                <a:cs typeface="方正粗黑宋简体" panose="02000000000000000000" charset="-122"/>
                <a:sym typeface="+mn-ea"/>
              </a:rPr>
              <a:t>用户体验：首页呈现各种各样的艺术品，内容丰富，单个艺术品的内容介绍非常详细，还附带介绍所在藏馆以及是否营业和票价。艺术品投影功能操作简单，画面十分清晰，细节部分也十分清楚，给用户眼前一亮的感觉。但AR投影稍微有些耗电和发热，手机端无法进行长时间进行投影欣赏。</a:t>
            </a:r>
          </a:p>
          <a:p>
            <a:pPr indent="457200" fontAlgn="auto">
              <a:lnSpc>
                <a:spcPct val="150000"/>
              </a:lnSpc>
            </a:pPr>
            <a:endParaRPr sz="1600" dirty="0">
              <a:latin typeface="方正粗黑宋简体" panose="02000000000000000000" charset="-122"/>
              <a:ea typeface="方正粗黑宋简体" panose="02000000000000000000" charset="-122"/>
              <a:cs typeface="方正粗黑宋简体" panose="02000000000000000000" charset="-122"/>
              <a:sym typeface="+mn-ea"/>
            </a:endParaRPr>
          </a:p>
          <a:p>
            <a:pPr indent="457200" fontAlgn="auto">
              <a:lnSpc>
                <a:spcPct val="150000"/>
              </a:lnSpc>
            </a:pPr>
            <a:r>
              <a:rPr sz="1600" dirty="0">
                <a:latin typeface="方正粗黑宋简体" panose="02000000000000000000" charset="-122"/>
                <a:ea typeface="方正粗黑宋简体" panose="02000000000000000000" charset="-122"/>
                <a:cs typeface="方正粗黑宋简体" panose="02000000000000000000" charset="-122"/>
                <a:sym typeface="+mn-ea"/>
              </a:rPr>
              <a:t>简单流程：在首页点击喜爱的艺术品，进入详细界面后，点击图片上方的投影按钮，通过摄像头选择一块平整的空间，即可实现艺术品投影。</a:t>
            </a:r>
          </a:p>
        </p:txBody>
      </p:sp>
      <p:sp>
        <p:nvSpPr>
          <p:cNvPr id="15" name="文本框 14"/>
          <p:cNvSpPr txBox="1"/>
          <p:nvPr/>
        </p:nvSpPr>
        <p:spPr>
          <a:xfrm>
            <a:off x="6420485" y="2463800"/>
            <a:ext cx="431546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SMARTIFY:Scan&amp;Diover art</a:t>
            </a:r>
            <a:r>
              <a:rPr lang="en-US"/>
              <a:t>  </a:t>
            </a:r>
            <a:r>
              <a:rPr lang="zh-CN" altLang="en-US"/>
              <a:t>流程图</a:t>
            </a:r>
          </a:p>
        </p:txBody>
      </p:sp>
      <p:sp>
        <p:nvSpPr>
          <p:cNvPr id="12" name="文本框 11"/>
          <p:cNvSpPr txBox="1"/>
          <p:nvPr/>
        </p:nvSpPr>
        <p:spPr>
          <a:xfrm>
            <a:off x="217382" y="1340923"/>
            <a:ext cx="4959985" cy="73723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04</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项目名称：SMARTIFY:Scan&amp;Diover art</a:t>
            </a:r>
          </a:p>
          <a:p>
            <a:pPr algn="l"/>
            <a:endParaRPr lang="zh-CN" altLang="en-US" sz="1200" spc="100" dirty="0">
              <a:solidFill>
                <a:schemeClr val="bg1">
                  <a:lumMod val="95000"/>
                </a:schemeClr>
              </a:solidFill>
              <a:latin typeface="微软雅黑" panose="020B0503020204020204" pitchFamily="34" charset="-122"/>
              <a:ea typeface="微软雅黑" panose="020B0503020204020204" pitchFamily="34" charset="-122"/>
            </a:endParaRP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(SMARTIFY：扫描和发现艺术)</a:t>
            </a:r>
          </a:p>
        </p:txBody>
      </p:sp>
      <p:pic>
        <p:nvPicPr>
          <p:cNvPr id="17" name="图片 16" descr="SMARTIFY"/>
          <p:cNvPicPr>
            <a:picLocks noChangeAspect="1"/>
          </p:cNvPicPr>
          <p:nvPr/>
        </p:nvPicPr>
        <p:blipFill>
          <a:blip r:embed="rId2"/>
          <a:stretch>
            <a:fillRect/>
          </a:stretch>
        </p:blipFill>
        <p:spPr>
          <a:xfrm>
            <a:off x="5179060" y="3687445"/>
            <a:ext cx="7012940" cy="120205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13</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94350" cy="95567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2" y="1699698"/>
            <a:ext cx="5436870" cy="55308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05</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项目名称：World history through pictures</a:t>
            </a: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a:t>
            </a:r>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功能：可查看超过70万张从19世纪后期到现在的世界各地的照片。</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目标群体：对城市历史街景感兴趣的人</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设计理念：使用者可查看当前所在位置的不同时期的照片，也可查看世界上任何地方的城市历史照片。</a:t>
            </a:r>
          </a:p>
        </p:txBody>
      </p:sp>
      <p:pic>
        <p:nvPicPr>
          <p:cNvPr id="12" name="图片 11"/>
          <p:cNvPicPr>
            <a:picLocks noChangeAspect="1"/>
          </p:cNvPicPr>
          <p:nvPr/>
        </p:nvPicPr>
        <p:blipFill>
          <a:blip r:embed="rId2"/>
          <a:stretch>
            <a:fillRect/>
          </a:stretch>
        </p:blipFill>
        <p:spPr>
          <a:xfrm>
            <a:off x="4823460" y="2642235"/>
            <a:ext cx="6229350" cy="3609340"/>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14</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bwMode="auto">
          <a:xfrm>
            <a:off x="0" y="0"/>
            <a:ext cx="12192001" cy="1467098"/>
          </a:xfrm>
          <a:prstGeom prst="rect">
            <a:avLst/>
          </a:prstGeom>
          <a:solidFill>
            <a:srgbClr val="009DD9">
              <a:alpha val="80000"/>
            </a:srgbClr>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ndParaRPr>
          </a:p>
        </p:txBody>
      </p:sp>
      <p:sp>
        <p:nvSpPr>
          <p:cNvPr id="27" name="文本框 26"/>
          <p:cNvSpPr txBox="1"/>
          <p:nvPr/>
        </p:nvSpPr>
        <p:spPr>
          <a:xfrm>
            <a:off x="5413762" y="471939"/>
            <a:ext cx="1364476" cy="707886"/>
          </a:xfrm>
          <a:prstGeom prst="rect">
            <a:avLst/>
          </a:prstGeom>
          <a:noFill/>
        </p:spPr>
        <p:txBody>
          <a:bodyPr wrap="none" rtlCol="0">
            <a:spAutoFit/>
          </a:bodyPr>
          <a:lstStyle/>
          <a:p>
            <a:pPr algn="ctr"/>
            <a:r>
              <a:rPr lang="zh-CN" altLang="en-US" sz="4000" b="1" spc="600" dirty="0">
                <a:solidFill>
                  <a:schemeClr val="bg1"/>
                </a:solidFill>
              </a:rPr>
              <a:t>目录</a:t>
            </a:r>
          </a:p>
        </p:txBody>
      </p:sp>
      <p:sp>
        <p:nvSpPr>
          <p:cNvPr id="28" name="矩形 27"/>
          <p:cNvSpPr/>
          <p:nvPr/>
        </p:nvSpPr>
        <p:spPr>
          <a:xfrm>
            <a:off x="0" y="1467098"/>
            <a:ext cx="12192001" cy="9124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0" y="6766754"/>
            <a:ext cx="12192001" cy="9124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564934" y="2707291"/>
            <a:ext cx="1018747" cy="1018748"/>
            <a:chOff x="3688521" y="4878841"/>
            <a:chExt cx="751715" cy="751716"/>
          </a:xfrm>
        </p:grpSpPr>
        <p:sp>
          <p:nvSpPr>
            <p:cNvPr id="3" name="椭圆 2"/>
            <p:cNvSpPr/>
            <p:nvPr/>
          </p:nvSpPr>
          <p:spPr>
            <a:xfrm>
              <a:off x="3688521" y="4878841"/>
              <a:ext cx="751715" cy="751716"/>
            </a:xfrm>
            <a:prstGeom prst="ellipse">
              <a:avLst/>
            </a:prstGeom>
            <a:solidFill>
              <a:srgbClr val="009D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8" name="Freeform 12"/>
            <p:cNvSpPr/>
            <p:nvPr/>
          </p:nvSpPr>
          <p:spPr bwMode="auto">
            <a:xfrm>
              <a:off x="4021484" y="5328911"/>
              <a:ext cx="236474" cy="983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9" name="Freeform 13"/>
            <p:cNvSpPr>
              <a:spLocks noEditPoints="1"/>
            </p:cNvSpPr>
            <p:nvPr/>
          </p:nvSpPr>
          <p:spPr bwMode="auto">
            <a:xfrm>
              <a:off x="3897241" y="5064097"/>
              <a:ext cx="271570" cy="33650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22" name="组合 21"/>
          <p:cNvGrpSpPr/>
          <p:nvPr/>
        </p:nvGrpSpPr>
        <p:grpSpPr>
          <a:xfrm>
            <a:off x="3954761" y="2707291"/>
            <a:ext cx="1018747" cy="1018748"/>
            <a:chOff x="5042936" y="4878841"/>
            <a:chExt cx="751715" cy="751716"/>
          </a:xfrm>
        </p:grpSpPr>
        <p:sp>
          <p:nvSpPr>
            <p:cNvPr id="4" name="椭圆 3"/>
            <p:cNvSpPr/>
            <p:nvPr/>
          </p:nvSpPr>
          <p:spPr>
            <a:xfrm>
              <a:off x="5042936" y="4878841"/>
              <a:ext cx="751715" cy="751716"/>
            </a:xfrm>
            <a:prstGeom prst="ellipse">
              <a:avLst/>
            </a:prstGeom>
            <a:solidFill>
              <a:srgbClr val="0BD0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1" name="Freeform 16"/>
            <p:cNvSpPr>
              <a:spLocks noEditPoints="1"/>
            </p:cNvSpPr>
            <p:nvPr/>
          </p:nvSpPr>
          <p:spPr bwMode="auto">
            <a:xfrm>
              <a:off x="5248220" y="5110873"/>
              <a:ext cx="351784" cy="320405"/>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2" name="Freeform 17"/>
            <p:cNvSpPr>
              <a:spLocks noEditPoints="1"/>
            </p:cNvSpPr>
            <p:nvPr/>
          </p:nvSpPr>
          <p:spPr bwMode="auto">
            <a:xfrm>
              <a:off x="5288683" y="5110873"/>
              <a:ext cx="336095" cy="311115"/>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grpSp>
        <p:nvGrpSpPr>
          <p:cNvPr id="23" name="组合 22"/>
          <p:cNvGrpSpPr/>
          <p:nvPr/>
        </p:nvGrpSpPr>
        <p:grpSpPr>
          <a:xfrm>
            <a:off x="6349456" y="2707291"/>
            <a:ext cx="1018747" cy="1018748"/>
            <a:chOff x="6397350" y="4878841"/>
            <a:chExt cx="751715" cy="751716"/>
          </a:xfrm>
        </p:grpSpPr>
        <p:sp>
          <p:nvSpPr>
            <p:cNvPr id="5" name="椭圆 4"/>
            <p:cNvSpPr/>
            <p:nvPr/>
          </p:nvSpPr>
          <p:spPr>
            <a:xfrm>
              <a:off x="6397350" y="4878841"/>
              <a:ext cx="751715" cy="751716"/>
            </a:xfrm>
            <a:prstGeom prst="ellipse">
              <a:avLst/>
            </a:prstGeom>
            <a:solidFill>
              <a:srgbClr val="10CF9B"/>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14" name="Freeform 23"/>
            <p:cNvSpPr>
              <a:spLocks noEditPoints="1"/>
            </p:cNvSpPr>
            <p:nvPr/>
          </p:nvSpPr>
          <p:spPr bwMode="auto">
            <a:xfrm>
              <a:off x="6647196" y="5065411"/>
              <a:ext cx="266690" cy="360530"/>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5" name="Freeform 24"/>
            <p:cNvSpPr/>
            <p:nvPr/>
          </p:nvSpPr>
          <p:spPr bwMode="auto">
            <a:xfrm>
              <a:off x="6651700" y="5120401"/>
              <a:ext cx="266502" cy="85581"/>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30" name="文本框 29"/>
          <p:cNvSpPr txBox="1"/>
          <p:nvPr/>
        </p:nvSpPr>
        <p:spPr>
          <a:xfrm>
            <a:off x="1263829" y="396028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小组介绍</a:t>
            </a:r>
          </a:p>
        </p:txBody>
      </p:sp>
      <p:sp>
        <p:nvSpPr>
          <p:cNvPr id="31" name="文本框 30"/>
          <p:cNvSpPr txBox="1"/>
          <p:nvPr/>
        </p:nvSpPr>
        <p:spPr>
          <a:xfrm>
            <a:off x="3653656" y="396028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32" name="文本框 31"/>
          <p:cNvSpPr txBox="1"/>
          <p:nvPr/>
        </p:nvSpPr>
        <p:spPr>
          <a:xfrm>
            <a:off x="6048351" y="396028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35" name="矩形 34"/>
          <p:cNvSpPr/>
          <p:nvPr/>
        </p:nvSpPr>
        <p:spPr>
          <a:xfrm>
            <a:off x="1760383" y="6388235"/>
            <a:ext cx="8735704" cy="276999"/>
          </a:xfrm>
          <a:prstGeom prst="rect">
            <a:avLst/>
          </a:prstGeom>
        </p:spPr>
        <p:txBody>
          <a:bodyPr wrap="square">
            <a:spAutoFit/>
          </a:bodyPr>
          <a:lstStyle/>
          <a:p>
            <a:pPr algn="ctr"/>
            <a:r>
              <a:rPr lang="zh-CN" altLang="en-US" sz="1200" dirty="0">
                <a:solidFill>
                  <a:schemeClr val="tx1">
                    <a:lumMod val="50000"/>
                    <a:lumOff val="50000"/>
                  </a:schemeClr>
                </a:solidFill>
              </a:rPr>
              <a:t>What may be done at any time will be done at no time.If you would have a thing well done,do it yourself.</a:t>
            </a:r>
          </a:p>
        </p:txBody>
      </p:sp>
      <p:sp>
        <p:nvSpPr>
          <p:cNvPr id="36" name="虚尾箭头 35"/>
          <p:cNvSpPr/>
          <p:nvPr/>
        </p:nvSpPr>
        <p:spPr>
          <a:xfrm rot="16200000">
            <a:off x="5876582" y="5752661"/>
            <a:ext cx="438838" cy="768874"/>
          </a:xfrm>
          <a:prstGeom prst="stripedRightArrow">
            <a:avLst/>
          </a:prstGeom>
          <a:solidFill>
            <a:srgbClr val="10C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398A9141-45AD-4790-89CC-3AEEE80FFF85}"/>
              </a:ext>
            </a:extLst>
          </p:cNvPr>
          <p:cNvGrpSpPr/>
          <p:nvPr/>
        </p:nvGrpSpPr>
        <p:grpSpPr>
          <a:xfrm>
            <a:off x="9005192" y="2772067"/>
            <a:ext cx="1018747" cy="1018748"/>
            <a:chOff x="3688521" y="4878841"/>
            <a:chExt cx="751715" cy="751716"/>
          </a:xfrm>
        </p:grpSpPr>
        <p:sp>
          <p:nvSpPr>
            <p:cNvPr id="25" name="椭圆 24">
              <a:extLst>
                <a:ext uri="{FF2B5EF4-FFF2-40B4-BE49-F238E27FC236}">
                  <a16:creationId xmlns:a16="http://schemas.microsoft.com/office/drawing/2014/main" id="{0D3C9912-4B1C-4D4D-AFA1-48868FA43F59}"/>
                </a:ext>
              </a:extLst>
            </p:cNvPr>
            <p:cNvSpPr/>
            <p:nvPr/>
          </p:nvSpPr>
          <p:spPr>
            <a:xfrm>
              <a:off x="3688521" y="4878841"/>
              <a:ext cx="751715" cy="751716"/>
            </a:xfrm>
            <a:prstGeom prst="ellipse">
              <a:avLst/>
            </a:prstGeom>
            <a:solidFill>
              <a:srgbClr val="009DD9"/>
            </a:soli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 name="Freeform 12">
              <a:extLst>
                <a:ext uri="{FF2B5EF4-FFF2-40B4-BE49-F238E27FC236}">
                  <a16:creationId xmlns:a16="http://schemas.microsoft.com/office/drawing/2014/main" id="{D10D9E32-BE79-473D-B0F7-725A493A7BAA}"/>
                </a:ext>
              </a:extLst>
            </p:cNvPr>
            <p:cNvSpPr/>
            <p:nvPr/>
          </p:nvSpPr>
          <p:spPr bwMode="auto">
            <a:xfrm>
              <a:off x="4021484" y="5328911"/>
              <a:ext cx="236474" cy="983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34" name="Freeform 13">
              <a:extLst>
                <a:ext uri="{FF2B5EF4-FFF2-40B4-BE49-F238E27FC236}">
                  <a16:creationId xmlns:a16="http://schemas.microsoft.com/office/drawing/2014/main" id="{6CC704D6-3FB4-4C76-8340-0EB3296579E8}"/>
                </a:ext>
              </a:extLst>
            </p:cNvPr>
            <p:cNvSpPr>
              <a:spLocks noEditPoints="1"/>
            </p:cNvSpPr>
            <p:nvPr/>
          </p:nvSpPr>
          <p:spPr bwMode="auto">
            <a:xfrm>
              <a:off x="3897241" y="5064097"/>
              <a:ext cx="271570" cy="33650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37" name="文本框 36">
            <a:extLst>
              <a:ext uri="{FF2B5EF4-FFF2-40B4-BE49-F238E27FC236}">
                <a16:creationId xmlns:a16="http://schemas.microsoft.com/office/drawing/2014/main" id="{99D7EC8E-38B7-4290-A687-E011106827D8}"/>
              </a:ext>
            </a:extLst>
          </p:cNvPr>
          <p:cNvSpPr txBox="1"/>
          <p:nvPr/>
        </p:nvSpPr>
        <p:spPr>
          <a:xfrm>
            <a:off x="8738922" y="3999493"/>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94350" cy="95567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2" y="1699698"/>
            <a:ext cx="5436870" cy="55308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05</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项目名称：World history through pictures</a:t>
            </a: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a:t>
            </a:r>
          </a:p>
        </p:txBody>
      </p:sp>
      <p:sp>
        <p:nvSpPr>
          <p:cNvPr id="5" name="文本框 4"/>
          <p:cNvSpPr txBox="1"/>
          <p:nvPr/>
        </p:nvSpPr>
        <p:spPr>
          <a:xfrm>
            <a:off x="426720" y="2766060"/>
            <a:ext cx="3997960" cy="2999740"/>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功能：可查看超过70万张从19世纪后期到现在的世界各地的照片。</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目标群体：对城市历史街景感兴趣的人</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设计理念：使用者可查看当前所在位置的不同时期的照片，也可查看世界上任何地方的城市历史照片。</a:t>
            </a:r>
          </a:p>
        </p:txBody>
      </p:sp>
      <p:pic>
        <p:nvPicPr>
          <p:cNvPr id="4" name="图片 3"/>
          <p:cNvPicPr>
            <a:picLocks noChangeAspect="1"/>
          </p:cNvPicPr>
          <p:nvPr/>
        </p:nvPicPr>
        <p:blipFill>
          <a:blip r:embed="rId2"/>
          <a:stretch>
            <a:fillRect/>
          </a:stretch>
        </p:blipFill>
        <p:spPr>
          <a:xfrm>
            <a:off x="5842635" y="1330325"/>
            <a:ext cx="5438775" cy="4876800"/>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15</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94350" cy="95567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212" y="1699698"/>
            <a:ext cx="5436870" cy="553085"/>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05</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项目名称：World history through pictures</a:t>
            </a:r>
          </a:p>
          <a:p>
            <a:pPr algn="l"/>
            <a:r>
              <a:rPr lang="zh-CN" altLang="en-US" sz="1200" spc="100" dirty="0">
                <a:solidFill>
                  <a:schemeClr val="bg1">
                    <a:lumMod val="95000"/>
                  </a:schemeClr>
                </a:solidFill>
                <a:latin typeface="微软雅黑" panose="020B0503020204020204" pitchFamily="34" charset="-122"/>
                <a:ea typeface="微软雅黑" panose="020B0503020204020204" pitchFamily="34" charset="-122"/>
              </a:rPr>
              <a:t>              </a:t>
            </a:r>
          </a:p>
        </p:txBody>
      </p:sp>
      <p:sp>
        <p:nvSpPr>
          <p:cNvPr id="5" name="文本框 4"/>
          <p:cNvSpPr txBox="1"/>
          <p:nvPr/>
        </p:nvSpPr>
        <p:spPr>
          <a:xfrm>
            <a:off x="349250" y="2583815"/>
            <a:ext cx="4895850" cy="3830955"/>
          </a:xfrm>
          <a:prstGeom prst="rect">
            <a:avLst/>
          </a:prstGeom>
          <a:noFill/>
        </p:spPr>
        <p:txBody>
          <a:bodyPr wrap="square" rtlCol="0" anchor="t">
            <a:spAutoFit/>
          </a:bodyPr>
          <a:lstStyle/>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用户体验：打开软件首页即可查看地区可查看的街景照片数量，内容丰富，操作简单，街景照片十分清晰，每张照片下方还有记录拍摄时间和相关描述，给人带来身临其境的感觉。滑动即可查看下一张，十分灵活。但目前中国地区还没有照片，无法看到自己所处街区的历史街景。</a:t>
            </a:r>
          </a:p>
          <a:p>
            <a:pPr indent="457200" fontAlgn="auto">
              <a:lnSpc>
                <a:spcPct val="150000"/>
              </a:lnSpc>
            </a:pPr>
            <a:r>
              <a:rPr dirty="0">
                <a:latin typeface="方正粗黑宋简体" panose="02000000000000000000" charset="-122"/>
                <a:ea typeface="方正粗黑宋简体" panose="02000000000000000000" charset="-122"/>
                <a:cs typeface="方正粗黑宋简体" panose="02000000000000000000" charset="-122"/>
                <a:sym typeface="+mn-ea"/>
              </a:rPr>
              <a:t>简单流程：在首页点击想要查看图片的地区，定位到街区后即可查看不同时期的街景。</a:t>
            </a:r>
          </a:p>
        </p:txBody>
      </p:sp>
      <p:sp>
        <p:nvSpPr>
          <p:cNvPr id="15" name="文本框 14"/>
          <p:cNvSpPr txBox="1"/>
          <p:nvPr/>
        </p:nvSpPr>
        <p:spPr>
          <a:xfrm>
            <a:off x="6143625" y="1884680"/>
            <a:ext cx="482473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World history through pictures</a:t>
            </a:r>
            <a:r>
              <a:rPr lang="en-US"/>
              <a:t>  </a:t>
            </a:r>
            <a:r>
              <a:rPr lang="zh-CN" altLang="en-US"/>
              <a:t>流程图</a:t>
            </a:r>
          </a:p>
        </p:txBody>
      </p:sp>
      <p:pic>
        <p:nvPicPr>
          <p:cNvPr id="12" name="图片 11" descr="World history through pictures"/>
          <p:cNvPicPr>
            <a:picLocks noChangeAspect="1"/>
          </p:cNvPicPr>
          <p:nvPr/>
        </p:nvPicPr>
        <p:blipFill>
          <a:blip r:embed="rId2"/>
          <a:stretch>
            <a:fillRect/>
          </a:stretch>
        </p:blipFill>
        <p:spPr>
          <a:xfrm>
            <a:off x="5219065" y="3211195"/>
            <a:ext cx="6673850" cy="170497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406650" cy="368300"/>
          </a:xfrm>
          <a:prstGeom prst="rect">
            <a:avLst/>
          </a:prstGeom>
          <a:noFill/>
        </p:spPr>
        <p:txBody>
          <a:bodyPr wrap="none" rtlCol="0">
            <a:spAutoFit/>
          </a:bodyPr>
          <a:lstStyle/>
          <a:p>
            <a:r>
              <a:rPr lang="en-US" altLang="zh-CN" spc="100" dirty="0">
                <a:solidFill>
                  <a:schemeClr val="bg1">
                    <a:lumMod val="95000"/>
                  </a:schemeClr>
                </a:solidFill>
                <a:latin typeface="微软雅黑" panose="020B0503020204020204" pitchFamily="34" charset="-122"/>
                <a:ea typeface="微软雅黑" panose="020B0503020204020204" pitchFamily="34" charset="-122"/>
              </a:rPr>
              <a:t>06</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项目名称：全历史</a:t>
            </a:r>
          </a:p>
        </p:txBody>
      </p:sp>
      <p:sp>
        <p:nvSpPr>
          <p:cNvPr id="24" name="文本框 23"/>
          <p:cNvSpPr txBox="1"/>
          <p:nvPr/>
        </p:nvSpPr>
        <p:spPr>
          <a:xfrm>
            <a:off x="564515" y="2603500"/>
            <a:ext cx="4611370" cy="2584450"/>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sym typeface="+mn-ea"/>
              </a:rPr>
              <a:t>功能：从多个角度对历史、艺术及之间的关系进行记录和展示。</a:t>
            </a:r>
            <a:endParaRPr lang="zh-CN" altLang="en-US">
              <a:latin typeface="方正粗黑宋简体" panose="02000000000000000000" charset="-122"/>
              <a:ea typeface="方正粗黑宋简体" panose="02000000000000000000" charset="-122"/>
            </a:endParaRPr>
          </a:p>
          <a:p>
            <a:endParaRPr lang="zh-CN" altLang="en-US">
              <a:latin typeface="方正粗黑宋简体" panose="02000000000000000000" charset="-122"/>
              <a:ea typeface="方正粗黑宋简体" panose="02000000000000000000" charset="-122"/>
            </a:endParaRPr>
          </a:p>
          <a:p>
            <a:r>
              <a:rPr lang="zh-CN" altLang="en-US">
                <a:latin typeface="方正粗黑宋简体" panose="02000000000000000000" charset="-122"/>
                <a:ea typeface="方正粗黑宋简体" panose="02000000000000000000" charset="-122"/>
                <a:sym typeface="+mn-ea"/>
              </a:rPr>
              <a:t>目标群体：对历史、艺术、文化感兴趣的人。</a:t>
            </a:r>
            <a:endParaRPr lang="zh-CN" altLang="en-US">
              <a:latin typeface="方正粗黑宋简体" panose="02000000000000000000" charset="-122"/>
              <a:ea typeface="方正粗黑宋简体" panose="02000000000000000000" charset="-122"/>
            </a:endParaRPr>
          </a:p>
          <a:p>
            <a:endParaRPr lang="zh-CN" altLang="en-US">
              <a:latin typeface="方正粗黑宋简体" panose="02000000000000000000" charset="-122"/>
              <a:ea typeface="方正粗黑宋简体" panose="02000000000000000000" charset="-122"/>
            </a:endParaRPr>
          </a:p>
          <a:p>
            <a:r>
              <a:rPr lang="zh-CN" altLang="en-US">
                <a:latin typeface="方正粗黑宋简体" panose="02000000000000000000" charset="-122"/>
                <a:ea typeface="方正粗黑宋简体" panose="02000000000000000000" charset="-122"/>
                <a:sym typeface="+mn-ea"/>
              </a:rPr>
              <a:t>设计理念：多角度、图像化、关联性的进行内容展示。</a:t>
            </a:r>
            <a:endParaRPr lang="zh-CN" altLang="en-US"/>
          </a:p>
          <a:p>
            <a:endParaRPr lang="zh-CN" altLang="en-US"/>
          </a:p>
          <a:p>
            <a:endParaRPr lang="zh-CN" altLang="en-US"/>
          </a:p>
        </p:txBody>
      </p:sp>
      <p:pic>
        <p:nvPicPr>
          <p:cNvPr id="25" name="图片 2"/>
          <p:cNvPicPr>
            <a:picLocks noChangeAspect="1"/>
          </p:cNvPicPr>
          <p:nvPr/>
        </p:nvPicPr>
        <p:blipFill>
          <a:blip r:embed="rId2"/>
          <a:stretch>
            <a:fillRect/>
          </a:stretch>
        </p:blipFill>
        <p:spPr>
          <a:xfrm>
            <a:off x="6113780" y="1036955"/>
            <a:ext cx="2190750" cy="4625340"/>
          </a:xfrm>
          <a:prstGeom prst="rect">
            <a:avLst/>
          </a:prstGeom>
        </p:spPr>
      </p:pic>
      <p:pic>
        <p:nvPicPr>
          <p:cNvPr id="26" name="图片 3"/>
          <p:cNvPicPr>
            <a:picLocks noChangeAspect="1"/>
          </p:cNvPicPr>
          <p:nvPr/>
        </p:nvPicPr>
        <p:blipFill>
          <a:blip r:embed="rId3"/>
          <a:stretch>
            <a:fillRect/>
          </a:stretch>
        </p:blipFill>
        <p:spPr>
          <a:xfrm>
            <a:off x="8537893" y="1022033"/>
            <a:ext cx="2197735" cy="463994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17</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40665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06</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spc="100" dirty="0">
                <a:solidFill>
                  <a:schemeClr val="bg1">
                    <a:lumMod val="95000"/>
                  </a:schemeClr>
                </a:solidFill>
                <a:latin typeface="微软雅黑" panose="020B0503020204020204" pitchFamily="34" charset="-122"/>
                <a:ea typeface="微软雅黑" panose="020B0503020204020204" pitchFamily="34" charset="-122"/>
                <a:sym typeface="+mn-ea"/>
              </a:rPr>
              <a:t>全历史</a:t>
            </a:r>
            <a:endParaRPr lang="zh-CN" altLang="en-US" spc="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65785" y="2643505"/>
            <a:ext cx="4611370" cy="2584450"/>
          </a:xfrm>
          <a:prstGeom prst="rect">
            <a:avLst/>
          </a:prstGeom>
          <a:noFill/>
        </p:spPr>
        <p:txBody>
          <a:bodyPr wrap="square" rtlCol="0">
            <a:spAutoFit/>
          </a:bodyPr>
          <a:lstStyle/>
          <a:p>
            <a:r>
              <a:rPr lang="en-US" altLang="zh-CN">
                <a:latin typeface="方正粗黑宋简体" panose="02000000000000000000" charset="-122"/>
                <a:ea typeface="方正粗黑宋简体" panose="02000000000000000000" charset="-122"/>
                <a:cs typeface="方正粗黑宋简体" panose="02000000000000000000" charset="-122"/>
              </a:rPr>
              <a:t>用户体验：信息量十足，操作简单，选择困难。用户在一开始使用的时候会感到很新颖，内容充足；但很快就会觉得很多内容重复，且因可选择的选项太多不知道选择什么而丧失兴趣。</a:t>
            </a:r>
          </a:p>
          <a:p>
            <a:endParaRPr lang="en-US" altLang="zh-CN">
              <a:latin typeface="方正粗黑宋简体" panose="02000000000000000000" charset="-122"/>
              <a:ea typeface="方正粗黑宋简体" panose="02000000000000000000" charset="-122"/>
              <a:cs typeface="方正粗黑宋简体" panose="02000000000000000000" charset="-122"/>
            </a:endParaRPr>
          </a:p>
          <a:p>
            <a:r>
              <a:rPr lang="en-US" altLang="zh-CN">
                <a:latin typeface="方正粗黑宋简体" panose="02000000000000000000" charset="-122"/>
                <a:ea typeface="方正粗黑宋简体" panose="02000000000000000000" charset="-122"/>
                <a:cs typeface="方正粗黑宋简体" panose="02000000000000000000" charset="-122"/>
              </a:rPr>
              <a:t>简单流程：打开APP选择想看的模块选择想看的内容看到感兴趣的关联内容查看感兴趣的关联内容看到新的感兴趣内容</a:t>
            </a:r>
          </a:p>
        </p:txBody>
      </p:sp>
      <p:sp>
        <p:nvSpPr>
          <p:cNvPr id="4" name="文本框 3"/>
          <p:cNvSpPr txBox="1"/>
          <p:nvPr/>
        </p:nvSpPr>
        <p:spPr>
          <a:xfrm>
            <a:off x="6491605" y="1957070"/>
            <a:ext cx="3707130" cy="368300"/>
          </a:xfrm>
          <a:prstGeom prst="rect">
            <a:avLst/>
          </a:prstGeom>
          <a:noFill/>
        </p:spPr>
        <p:txBody>
          <a:bodyPr wrap="square" rtlCol="0">
            <a:spAutoFit/>
          </a:bodyPr>
          <a:lstStyle/>
          <a:p>
            <a:r>
              <a:rPr lang="zh-CN" altLang="en-US"/>
              <a:t>流程图</a:t>
            </a:r>
          </a:p>
        </p:txBody>
      </p:sp>
      <p:pic>
        <p:nvPicPr>
          <p:cNvPr id="5" name="图片 4" descr="全历史"/>
          <p:cNvPicPr>
            <a:picLocks noChangeAspect="1"/>
          </p:cNvPicPr>
          <p:nvPr/>
        </p:nvPicPr>
        <p:blipFill>
          <a:blip r:embed="rId2"/>
          <a:stretch>
            <a:fillRect/>
          </a:stretch>
        </p:blipFill>
        <p:spPr>
          <a:xfrm>
            <a:off x="5270500" y="2869565"/>
            <a:ext cx="6148705" cy="213804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18</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74828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07</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项目名称：Daily Art</a:t>
            </a:r>
          </a:p>
        </p:txBody>
      </p:sp>
      <p:sp>
        <p:nvSpPr>
          <p:cNvPr id="24" name="文本框 23"/>
          <p:cNvSpPr txBox="1"/>
          <p:nvPr/>
        </p:nvSpPr>
        <p:spPr>
          <a:xfrm>
            <a:off x="175260" y="2583815"/>
            <a:ext cx="6638925" cy="3969385"/>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功能：每天都能得到关于美丽又经典，现代亦当代的杰作的灵感，并且能读到关于它们的短文。群体目标：一个适合热爱美术和博物馆的人的软件</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设计理念：每天都学一点点——只需要两分钟。下载你的免费掌上美术——没有广告，只想给你一片美术净土。</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a:t>
            </a:r>
          </a:p>
          <a:p>
            <a:r>
              <a:rPr lang="zh-CN" altLang="en-US">
                <a:sym typeface="+mn-ea"/>
              </a:rPr>
              <a:t>- 探索和查找3000多幅名作的收藏品</a:t>
            </a:r>
          </a:p>
          <a:p>
            <a:r>
              <a:rPr lang="zh-CN" altLang="en-US">
                <a:sym typeface="+mn-ea"/>
              </a:rPr>
              <a:t>- 阅览780多名画家的传记以及500多家博物馆的藏品信息</a:t>
            </a:r>
          </a:p>
          <a:p>
            <a:r>
              <a:rPr lang="zh-CN" altLang="en-US">
                <a:sym typeface="+mn-ea"/>
              </a:rPr>
              <a:t>- 将名画添加到到你的收藏夹</a:t>
            </a:r>
          </a:p>
          <a:p>
            <a:r>
              <a:rPr lang="zh-CN" altLang="en-US">
                <a:sym typeface="+mn-ea"/>
              </a:rPr>
              <a:t>- 很容易找到你还没读过的文章 </a:t>
            </a:r>
          </a:p>
          <a:p>
            <a:r>
              <a:rPr lang="zh-CN" altLang="en-US">
                <a:sym typeface="+mn-ea"/>
              </a:rPr>
              <a:t>- 与你的家人和朋友一起分享</a:t>
            </a:r>
          </a:p>
          <a:p>
            <a:endParaRPr lang="zh-CN" altLang="en-US">
              <a:sym typeface="+mn-ea"/>
            </a:endParaRPr>
          </a:p>
        </p:txBody>
      </p:sp>
      <p:pic>
        <p:nvPicPr>
          <p:cNvPr id="5" name="图片 10" descr="https://is1-ssl.mzstatic.com/image/thumb/Purple113/v4/4d/33/67/4d3367fd-afbd-a7dc-6b90-89d53ddbb6c4/pr_source.jpg/300x0w.jpg"/>
          <p:cNvPicPr>
            <a:picLocks noChangeAspect="1" noChangeArrowheads="1"/>
          </p:cNvPicPr>
          <p:nvPr/>
        </p:nvPicPr>
        <p:blipFill>
          <a:blip r:embed="rId2"/>
          <a:srcRect/>
          <a:stretch>
            <a:fillRect/>
          </a:stretch>
        </p:blipFill>
        <p:spPr>
          <a:xfrm>
            <a:off x="7539990" y="1642745"/>
            <a:ext cx="1852930" cy="3571875"/>
          </a:xfrm>
          <a:prstGeom prst="rect">
            <a:avLst/>
          </a:prstGeom>
          <a:noFill/>
          <a:ln w="9525">
            <a:noFill/>
            <a:miter lim="800000"/>
            <a:headEnd/>
            <a:tailEnd/>
          </a:ln>
        </p:spPr>
      </p:pic>
      <p:pic>
        <p:nvPicPr>
          <p:cNvPr id="4" name="图片 4" descr="https://is3-ssl.mzstatic.com/image/thumb/Purple123/v4/b3/1f/1f/b31f1f17-e7d7-9112-8fb0-d0654aa6afd9/pr_source.jpg/300x0w.jpg"/>
          <p:cNvPicPr>
            <a:picLocks noChangeAspect="1" noChangeArrowheads="1"/>
          </p:cNvPicPr>
          <p:nvPr/>
        </p:nvPicPr>
        <p:blipFill>
          <a:blip r:embed="rId3"/>
          <a:srcRect/>
          <a:stretch>
            <a:fillRect/>
          </a:stretch>
        </p:blipFill>
        <p:spPr>
          <a:xfrm>
            <a:off x="9568180" y="1654175"/>
            <a:ext cx="1928495" cy="3560445"/>
          </a:xfrm>
          <a:prstGeom prst="rect">
            <a:avLst/>
          </a:prstGeom>
          <a:noFill/>
          <a:ln w="9525">
            <a:noFill/>
            <a:miter lim="800000"/>
            <a:headEnd/>
            <a:tailEnd/>
          </a:ln>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19</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74828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07</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项目名称：Daily Art</a:t>
            </a:r>
          </a:p>
        </p:txBody>
      </p:sp>
      <p:sp>
        <p:nvSpPr>
          <p:cNvPr id="24" name="文本框 23"/>
          <p:cNvSpPr txBox="1"/>
          <p:nvPr/>
        </p:nvSpPr>
        <p:spPr>
          <a:xfrm>
            <a:off x="185420" y="2535555"/>
            <a:ext cx="4612005" cy="3138170"/>
          </a:xfrm>
          <a:prstGeom prst="rect">
            <a:avLst/>
          </a:prstGeom>
          <a:noFill/>
        </p:spPr>
        <p:txBody>
          <a:bodyPr wrap="square" rtlCol="0">
            <a:spAutoFit/>
          </a:bodyPr>
          <a:lstStyle/>
          <a:p>
            <a:r>
              <a:rPr lang="zh-CN" altLang="en-US">
                <a:sym typeface="+mn-ea"/>
              </a:rPr>
              <a:t>- 新建你的账号并支持在不同的设备上使用，包括平板电脑和智能手表</a:t>
            </a:r>
          </a:p>
          <a:p>
            <a:r>
              <a:rPr lang="zh-CN" altLang="en-US">
                <a:sym typeface="+mn-ea"/>
              </a:rPr>
              <a:t>- 可以复制简介文本 </a:t>
            </a:r>
          </a:p>
          <a:p>
            <a:r>
              <a:rPr lang="zh-CN" altLang="en-US">
                <a:sym typeface="+mn-ea"/>
              </a:rPr>
              <a:t>- 将它添加到小程序吧！</a:t>
            </a:r>
          </a:p>
          <a:p>
            <a:r>
              <a:rPr lang="zh-CN" altLang="en-US">
                <a:sym typeface="+mn-ea"/>
              </a:rPr>
              <a:t>- 设置你的早间和夜间推送 </a:t>
            </a:r>
          </a:p>
          <a:p>
            <a:r>
              <a:rPr lang="zh-CN" altLang="en-US">
                <a:sym typeface="+mn-ea"/>
              </a:rPr>
              <a:t>-使用黑暗模式</a:t>
            </a:r>
          </a:p>
          <a:p>
            <a:r>
              <a:rPr lang="zh-CN" altLang="en-US">
                <a:sym typeface="+mn-ea"/>
              </a:rPr>
              <a:t>- 当然最重要的是——享受它&lt;3</a:t>
            </a:r>
          </a:p>
          <a:p>
            <a:endParaRPr lang="zh-CN" altLang="en-US">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简单流程：进入app,选择语言和每日通知时间，app会在这个时间为你发送提示消息，更新你的每日艺术展品。</a:t>
            </a:r>
          </a:p>
        </p:txBody>
      </p:sp>
      <p:pic>
        <p:nvPicPr>
          <p:cNvPr id="15" name="图片 14"/>
          <p:cNvPicPr>
            <a:picLocks noChangeAspect="1"/>
          </p:cNvPicPr>
          <p:nvPr/>
        </p:nvPicPr>
        <p:blipFill>
          <a:blip r:embed="rId2"/>
          <a:stretch>
            <a:fillRect/>
          </a:stretch>
        </p:blipFill>
        <p:spPr>
          <a:xfrm>
            <a:off x="4864735" y="3014980"/>
            <a:ext cx="6782435" cy="1847850"/>
          </a:xfrm>
          <a:prstGeom prst="rect">
            <a:avLst/>
          </a:prstGeom>
        </p:spPr>
      </p:pic>
      <p:sp>
        <p:nvSpPr>
          <p:cNvPr id="16" name="文本框 15"/>
          <p:cNvSpPr txBox="1"/>
          <p:nvPr/>
        </p:nvSpPr>
        <p:spPr>
          <a:xfrm>
            <a:off x="7438390" y="1952625"/>
            <a:ext cx="2612390"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Daily Art</a:t>
            </a:r>
            <a:r>
              <a:rPr lang="zh-CN" altLang="en-US">
                <a:sym typeface="+mn-ea"/>
              </a:rPr>
              <a:t>流程图</a:t>
            </a:r>
            <a:endParaRPr lang="zh-CN" altLang="en-US"/>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20</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6450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8926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08</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项目名称：National Gallery of Art HD</a:t>
            </a:r>
          </a:p>
        </p:txBody>
      </p:sp>
      <p:sp>
        <p:nvSpPr>
          <p:cNvPr id="24" name="文本框 23"/>
          <p:cNvSpPr txBox="1"/>
          <p:nvPr/>
        </p:nvSpPr>
        <p:spPr>
          <a:xfrm>
            <a:off x="185420" y="2566035"/>
            <a:ext cx="5049520" cy="3692525"/>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功能：获取世界艺术杰作为您自己-在应用程序中可下载和获得任何图片的电子邮件高清版本的功能。</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群体目标：一个适合热爱美术和博物馆的人的软件</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设计理念：在华盛顿国家美术馆（美国）的虚拟展厅中漫步，您将在那里欣赏到世界艺术的杰作。</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用户体验：应用程序引导您浏览博物馆的珍品，在这里您可以欣赏世界艺术的杰作，变得更加博学</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4" name="图片 13" descr="https://is5-ssl.mzstatic.com/image/thumb/Purple69/v4/c2/9b/9d/c29b9d25-6098-dd1d-82ce-c023229acd3e/159ecfa64a73caecd57666623d5e6c8e.jpg/300x0w.jpg"/>
          <p:cNvPicPr>
            <a:picLocks noChangeAspect="1" noChangeArrowheads="1"/>
          </p:cNvPicPr>
          <p:nvPr/>
        </p:nvPicPr>
        <p:blipFill>
          <a:blip r:embed="rId2"/>
          <a:srcRect/>
          <a:stretch>
            <a:fillRect/>
          </a:stretch>
        </p:blipFill>
        <p:spPr>
          <a:xfrm>
            <a:off x="6708775" y="1493520"/>
            <a:ext cx="2069465" cy="3677920"/>
          </a:xfrm>
          <a:prstGeom prst="rect">
            <a:avLst/>
          </a:prstGeom>
          <a:noFill/>
          <a:ln w="9525">
            <a:noFill/>
            <a:miter lim="800000"/>
            <a:headEnd/>
            <a:tailEnd/>
          </a:ln>
        </p:spPr>
      </p:pic>
      <p:pic>
        <p:nvPicPr>
          <p:cNvPr id="5" name="图片 14" descr="https://is1-ssl.mzstatic.com/image/thumb/Purple20/v4/b7/f0/6b/b7f06b12-ea39-1eb5-cd68-8090e416b167/mzm.qthhciej.jpg/300x0w.jpg"/>
          <p:cNvPicPr>
            <a:picLocks noChangeAspect="1" noChangeArrowheads="1"/>
          </p:cNvPicPr>
          <p:nvPr/>
        </p:nvPicPr>
        <p:blipFill>
          <a:blip r:embed="rId3"/>
          <a:srcRect/>
          <a:stretch>
            <a:fillRect/>
          </a:stretch>
        </p:blipFill>
        <p:spPr>
          <a:xfrm>
            <a:off x="9159240" y="1483995"/>
            <a:ext cx="2090420" cy="3714750"/>
          </a:xfrm>
          <a:prstGeom prst="rect">
            <a:avLst/>
          </a:prstGeom>
          <a:noFill/>
          <a:ln w="9525">
            <a:noFill/>
            <a:miter lim="800000"/>
            <a:headEnd/>
            <a:tailEnd/>
          </a:ln>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21</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56450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4892675"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08</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项目名称：National Gallery of Art HD</a:t>
            </a:r>
          </a:p>
        </p:txBody>
      </p:sp>
      <p:sp>
        <p:nvSpPr>
          <p:cNvPr id="24" name="文本框 23"/>
          <p:cNvSpPr txBox="1"/>
          <p:nvPr/>
        </p:nvSpPr>
        <p:spPr>
          <a:xfrm>
            <a:off x="347345" y="2640330"/>
            <a:ext cx="5049520" cy="3830955"/>
          </a:xfrm>
          <a:prstGeom prst="rect">
            <a:avLst/>
          </a:prstGeom>
          <a:noFill/>
        </p:spPr>
        <p:txBody>
          <a:bodyPr wrap="square" rtlCol="0">
            <a:spAutoFit/>
          </a:bodyPr>
          <a:lstStyle/>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简单流程：-通过电子邮件向朋友发送绘画作品</a:t>
            </a:r>
          </a:p>
          <a:p>
            <a:pPr fontAlgn="auto">
              <a:lnSpc>
                <a:spcPct val="15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-Facebook上的公共绘画</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-方便的绘画搜索</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-将绘画添加到我的收藏夹</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-自定义工作筛选器</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-幻灯片放映模式</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-下载画作供离线观看</a:t>
            </a:r>
          </a:p>
          <a:p>
            <a:pPr fontAlgn="auto">
              <a:lnSpc>
                <a:spcPct val="15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-绘画缩放</a:t>
            </a:r>
          </a:p>
        </p:txBody>
      </p:sp>
      <p:pic>
        <p:nvPicPr>
          <p:cNvPr id="4" name="图片 3"/>
          <p:cNvPicPr>
            <a:picLocks noChangeAspect="1"/>
          </p:cNvPicPr>
          <p:nvPr/>
        </p:nvPicPr>
        <p:blipFill>
          <a:blip r:embed="rId2"/>
          <a:stretch>
            <a:fillRect/>
          </a:stretch>
        </p:blipFill>
        <p:spPr>
          <a:xfrm>
            <a:off x="3326765" y="3135630"/>
            <a:ext cx="8423275" cy="1960245"/>
          </a:xfrm>
          <a:prstGeom prst="rect">
            <a:avLst/>
          </a:prstGeom>
        </p:spPr>
      </p:pic>
      <p:sp>
        <p:nvSpPr>
          <p:cNvPr id="12" name="文本框 11"/>
          <p:cNvSpPr txBox="1"/>
          <p:nvPr/>
        </p:nvSpPr>
        <p:spPr>
          <a:xfrm>
            <a:off x="6426835" y="2460625"/>
            <a:ext cx="4231005" cy="368300"/>
          </a:xfrm>
          <a:prstGeom prst="rect">
            <a:avLst/>
          </a:prstGeom>
          <a:noFill/>
        </p:spPr>
        <p:txBody>
          <a:bodyPr wrap="square" rtlCol="0" anchor="t">
            <a:spAutoFit/>
          </a:bodyPr>
          <a:lstStyle/>
          <a:p>
            <a:r>
              <a:rPr lang="zh-CN" altLang="en-US" spc="100" dirty="0">
                <a:solidFill>
                  <a:schemeClr val="tx1"/>
                </a:solidFill>
                <a:latin typeface="微软雅黑" panose="020B0503020204020204" pitchFamily="34" charset="-122"/>
                <a:ea typeface="微软雅黑" panose="020B0503020204020204" pitchFamily="34" charset="-122"/>
                <a:sym typeface="+mn-ea"/>
              </a:rPr>
              <a:t>National Gallery of Art HD</a:t>
            </a:r>
            <a:r>
              <a:rPr lang="zh-CN" altLang="en-US">
                <a:solidFill>
                  <a:schemeClr val="tx1"/>
                </a:solidFill>
                <a:sym typeface="+mn-ea"/>
              </a:rPr>
              <a:t>流程图</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22</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481"/>
            <a:ext cx="5177307" cy="965916"/>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37363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09</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Artand</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281940" y="2898140"/>
            <a:ext cx="4612640" cy="2861310"/>
          </a:xfrm>
          <a:prstGeom prst="rect">
            <a:avLst/>
          </a:prstGeom>
          <a:noFill/>
        </p:spPr>
        <p:txBody>
          <a:bodyPr wrap="square" rtlCol="0">
            <a:spAutoFit/>
          </a:bodyPr>
          <a:lstStyle/>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功能：发表各类当代艺术作品，包括但不限于油画、版画、雕塑、摄影、装置、国画、插画、Digital Painting、素描、速写、人体艺术摄影、行为艺术、沙画、手绘等；作品/文章点赞、评论、收藏、艺术家打赏等功能；</a:t>
            </a: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钱包功能（充值/提现）；支持用户进行申请艺术家认证</a:t>
            </a:r>
          </a:p>
          <a:p>
            <a:pPr fontAlgn="auto">
              <a:lnSpc>
                <a:spcPct val="10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目标群体：艺术家、收藏者、艺术爱好者</a:t>
            </a:r>
          </a:p>
        </p:txBody>
      </p:sp>
      <p:pic>
        <p:nvPicPr>
          <p:cNvPr id="4" name="图片 3"/>
          <p:cNvPicPr>
            <a:picLocks noChangeAspect="1"/>
          </p:cNvPicPr>
          <p:nvPr/>
        </p:nvPicPr>
        <p:blipFill>
          <a:blip r:embed="rId2"/>
          <a:stretch>
            <a:fillRect/>
          </a:stretch>
        </p:blipFill>
        <p:spPr>
          <a:xfrm>
            <a:off x="5641340" y="516255"/>
            <a:ext cx="2563495" cy="5557520"/>
          </a:xfrm>
          <a:prstGeom prst="rect">
            <a:avLst/>
          </a:prstGeom>
        </p:spPr>
      </p:pic>
      <p:pic>
        <p:nvPicPr>
          <p:cNvPr id="12" name="图片 11"/>
          <p:cNvPicPr>
            <a:picLocks noChangeAspect="1"/>
          </p:cNvPicPr>
          <p:nvPr/>
        </p:nvPicPr>
        <p:blipFill>
          <a:blip r:embed="rId3"/>
          <a:stretch>
            <a:fillRect/>
          </a:stretch>
        </p:blipFill>
        <p:spPr>
          <a:xfrm>
            <a:off x="8686800" y="516255"/>
            <a:ext cx="2490470" cy="539813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23</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37363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09</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Artand</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150495" y="2618105"/>
            <a:ext cx="5323840" cy="3692525"/>
          </a:xfrm>
          <a:prstGeom prst="rect">
            <a:avLst/>
          </a:prstGeom>
          <a:noFill/>
        </p:spPr>
        <p:txBody>
          <a:bodyPr wrap="square" rtlCol="0">
            <a:spAutoFit/>
          </a:bodyPr>
          <a:lstStyle/>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将文物与日历相结合，每天都选择一件故宫馆藏珍品进行展出，包括珍贵文物和名人作品，并通过细节图片欣赏和文字解说等方式，带领用户了解每一件文物的工艺特色和背景故事，感受文物珍品的独特魅力。</a:t>
            </a:r>
          </a:p>
          <a:p>
            <a:pPr fontAlgn="auto">
              <a:lnSpc>
                <a:spcPct val="10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用户体验：不仅内容丰富精美，还提供笔记和分享等实用的功能，用户登录之后还能对笔记进行保存，以及在不同设备之间进行同步，使用起来十分方便。与日历结合，促使用户每日坚持观看，利于坚持</a:t>
            </a:r>
          </a:p>
          <a:p>
            <a:pPr fontAlgn="auto">
              <a:lnSpc>
                <a:spcPct val="100000"/>
              </a:lnSpc>
            </a:pPr>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pPr fontAlgn="auto">
              <a:lnSpc>
                <a:spcPct val="100000"/>
              </a:lnSpc>
            </a:pPr>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简单流程：点击app，进入日期画面，了解文物高清图和简单介绍</a:t>
            </a:r>
          </a:p>
        </p:txBody>
      </p:sp>
      <p:pic>
        <p:nvPicPr>
          <p:cNvPr id="4" name="图片 3"/>
          <p:cNvPicPr>
            <a:picLocks noChangeAspect="1"/>
          </p:cNvPicPr>
          <p:nvPr/>
        </p:nvPicPr>
        <p:blipFill>
          <a:blip r:embed="rId2"/>
          <a:stretch>
            <a:fillRect/>
          </a:stretch>
        </p:blipFill>
        <p:spPr>
          <a:xfrm>
            <a:off x="5474335" y="3028315"/>
            <a:ext cx="6250305" cy="1000125"/>
          </a:xfrm>
          <a:prstGeom prst="rect">
            <a:avLst/>
          </a:prstGeom>
        </p:spPr>
      </p:pic>
      <p:sp>
        <p:nvSpPr>
          <p:cNvPr id="12" name="文本框 11"/>
          <p:cNvSpPr txBox="1"/>
          <p:nvPr/>
        </p:nvSpPr>
        <p:spPr>
          <a:xfrm>
            <a:off x="7469505" y="1883410"/>
            <a:ext cx="2044700" cy="368300"/>
          </a:xfrm>
          <a:prstGeom prst="rect">
            <a:avLst/>
          </a:prstGeom>
          <a:noFill/>
        </p:spPr>
        <p:txBody>
          <a:bodyPr wrap="square" rtlCol="0" anchor="t">
            <a:spAutoFit/>
          </a:bodyPr>
          <a:lstStyle/>
          <a:p>
            <a:r>
              <a:rPr lang="zh-CN" altLang="en-US">
                <a:solidFill>
                  <a:schemeClr val="tx1"/>
                </a:solidFill>
                <a:sym typeface="+mn-ea"/>
              </a:rPr>
              <a:t>Artand流程图</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24</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2"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小组介绍</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9715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10</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每日故宫</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225425" y="2851150"/>
            <a:ext cx="6033770" cy="2584450"/>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功能：</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1.故宫博物院馆藏每日撷珍，纵览各领域珍贵文物及代表作品；</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2. 解读部分文物工艺要点及背景故事；</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3. 高清文物细节图片欣赏；</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4. 精美日历信息页面；</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5. 心情笔记记录及分享功能，充满艺术气息的分享模板；</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目标群体：对艺术品感兴趣的人</a:t>
            </a:r>
          </a:p>
        </p:txBody>
      </p:sp>
      <p:pic>
        <p:nvPicPr>
          <p:cNvPr id="4" name="图片 3"/>
          <p:cNvPicPr>
            <a:picLocks noChangeAspect="1"/>
          </p:cNvPicPr>
          <p:nvPr/>
        </p:nvPicPr>
        <p:blipFill>
          <a:blip r:embed="rId2"/>
          <a:stretch>
            <a:fillRect/>
          </a:stretch>
        </p:blipFill>
        <p:spPr>
          <a:xfrm>
            <a:off x="6891655" y="1041400"/>
            <a:ext cx="1999615" cy="4333240"/>
          </a:xfrm>
          <a:prstGeom prst="rect">
            <a:avLst/>
          </a:prstGeom>
        </p:spPr>
      </p:pic>
      <p:pic>
        <p:nvPicPr>
          <p:cNvPr id="12" name="图片 11"/>
          <p:cNvPicPr>
            <a:picLocks noChangeAspect="1"/>
          </p:cNvPicPr>
          <p:nvPr/>
        </p:nvPicPr>
        <p:blipFill>
          <a:blip r:embed="rId3"/>
          <a:stretch>
            <a:fillRect/>
          </a:stretch>
        </p:blipFill>
        <p:spPr>
          <a:xfrm>
            <a:off x="9217025" y="1041400"/>
            <a:ext cx="1998980" cy="4333875"/>
          </a:xfrm>
          <a:prstGeom prst="rect">
            <a:avLst/>
          </a:prstGeom>
        </p:spPr>
      </p:pic>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25</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项目分析</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1493520"/>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04402" y="1791773"/>
            <a:ext cx="2597150" cy="368300"/>
          </a:xfrm>
          <a:prstGeom prst="rect">
            <a:avLst/>
          </a:prstGeom>
          <a:noFill/>
        </p:spPr>
        <p:txBody>
          <a:bodyPr wrap="none" rtlCol="0">
            <a:spAutoFit/>
          </a:bodyPr>
          <a:lstStyle/>
          <a:p>
            <a:pPr algn="l"/>
            <a:r>
              <a:rPr lang="en-US" altLang="zh-CN" spc="100" dirty="0">
                <a:solidFill>
                  <a:schemeClr val="bg1">
                    <a:lumMod val="95000"/>
                  </a:schemeClr>
                </a:solidFill>
                <a:latin typeface="微软雅黑" panose="020B0503020204020204" pitchFamily="34" charset="-122"/>
                <a:ea typeface="微软雅黑" panose="020B0503020204020204" pitchFamily="34" charset="-122"/>
              </a:rPr>
              <a:t>10</a:t>
            </a:r>
            <a:r>
              <a:rPr lang="zh-CN" altLang="en-US" spc="100" dirty="0">
                <a:solidFill>
                  <a:schemeClr val="bg1">
                    <a:lumMod val="95000"/>
                  </a:schemeClr>
                </a:solidFill>
                <a:latin typeface="微软雅黑" panose="020B0503020204020204" pitchFamily="34" charset="-122"/>
                <a:ea typeface="微软雅黑" panose="020B0503020204020204" pitchFamily="34" charset="-122"/>
              </a:rPr>
              <a:t>项目名称：</a:t>
            </a:r>
            <a:r>
              <a:rPr lang="zh-CN" altLang="en-US">
                <a:solidFill>
                  <a:schemeClr val="bg1"/>
                </a:solidFill>
                <a:sym typeface="+mn-ea"/>
              </a:rPr>
              <a:t>每日故宫</a:t>
            </a:r>
            <a:endParaRPr lang="zh-CN" altLang="en-US" spc="1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0" y="2604135"/>
            <a:ext cx="5499735" cy="3415030"/>
          </a:xfrm>
          <a:prstGeom prst="rect">
            <a:avLst/>
          </a:prstGeom>
          <a:noFill/>
        </p:spPr>
        <p:txBody>
          <a:bodyPr wrap="square" rtlCol="0">
            <a:spAutoFit/>
          </a:bodyPr>
          <a:lstStyle/>
          <a:p>
            <a:r>
              <a:rPr lang="zh-CN" altLang="en-US">
                <a:latin typeface="方正粗黑宋简体" panose="02000000000000000000" charset="-122"/>
                <a:ea typeface="方正粗黑宋简体" panose="02000000000000000000" charset="-122"/>
                <a:cs typeface="方正粗黑宋简体" panose="02000000000000000000" charset="-122"/>
                <a:sym typeface="+mn-ea"/>
              </a:rPr>
              <a:t>设计理念：将文物与日历相结合，每天都选择一件故宫馆藏珍品进行展出，包括珍贵文物和名人作品，并通过细节图片欣赏和文字解说等方式，带领用户了解每一件文物的工艺特色和背景故事，感受文物珍品的独特魅力。</a:t>
            </a:r>
          </a:p>
          <a:p>
            <a:endParaRPr lang="zh-CN" altLang="en-US">
              <a:latin typeface="方正粗黑宋简体" panose="02000000000000000000" charset="-122"/>
              <a:ea typeface="方正粗黑宋简体" panose="02000000000000000000" charset="-122"/>
              <a:cs typeface="方正粗黑宋简体" panose="02000000000000000000" charset="-122"/>
              <a:sym typeface="+mn-ea"/>
            </a:endParaRP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用户体验：不仅内容丰富精美，还提供笔记和分享等实用的功能，用户登录之后还能对笔记进行保存，以及在不同设备之间进行同步，使用起来十分方便。与日历结合，促使用户每日坚持观看，利于坚持</a:t>
            </a:r>
          </a:p>
          <a:p>
            <a:r>
              <a:rPr lang="zh-CN" altLang="en-US">
                <a:latin typeface="方正粗黑宋简体" panose="02000000000000000000" charset="-122"/>
                <a:ea typeface="方正粗黑宋简体" panose="02000000000000000000" charset="-122"/>
                <a:cs typeface="方正粗黑宋简体" panose="02000000000000000000" charset="-122"/>
                <a:sym typeface="+mn-ea"/>
              </a:rPr>
              <a:t>简单流程：点击app，进入日期画面，了解文物高清图和简单介绍</a:t>
            </a:r>
          </a:p>
        </p:txBody>
      </p:sp>
      <p:pic>
        <p:nvPicPr>
          <p:cNvPr id="4" name="图片 3"/>
          <p:cNvPicPr>
            <a:picLocks noChangeAspect="1"/>
          </p:cNvPicPr>
          <p:nvPr/>
        </p:nvPicPr>
        <p:blipFill>
          <a:blip r:embed="rId2"/>
          <a:stretch>
            <a:fillRect/>
          </a:stretch>
        </p:blipFill>
        <p:spPr>
          <a:xfrm>
            <a:off x="5605780" y="2831465"/>
            <a:ext cx="6438900" cy="1132840"/>
          </a:xfrm>
          <a:prstGeom prst="rect">
            <a:avLst/>
          </a:prstGeom>
        </p:spPr>
      </p:pic>
      <p:sp>
        <p:nvSpPr>
          <p:cNvPr id="13" name="文本框 12"/>
          <p:cNvSpPr txBox="1"/>
          <p:nvPr/>
        </p:nvSpPr>
        <p:spPr>
          <a:xfrm>
            <a:off x="7519035" y="1907540"/>
            <a:ext cx="1932305" cy="368300"/>
          </a:xfrm>
          <a:prstGeom prst="rect">
            <a:avLst/>
          </a:prstGeom>
          <a:noFill/>
        </p:spPr>
        <p:txBody>
          <a:bodyPr wrap="square" rtlCol="0">
            <a:spAutoFit/>
          </a:bodyPr>
          <a:lstStyle/>
          <a:p>
            <a:r>
              <a:rPr lang="zh-CN" altLang="en-US">
                <a:solidFill>
                  <a:schemeClr val="tx1"/>
                </a:solidFill>
                <a:sym typeface="+mn-ea"/>
              </a:rPr>
              <a:t>每日故宫</a:t>
            </a:r>
            <a:r>
              <a:rPr lang="zh-CN" altLang="en-US">
                <a:solidFill>
                  <a:schemeClr val="tx1"/>
                </a:solidFill>
              </a:rPr>
              <a:t>流程图</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5"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计划产品</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333671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产品</a:t>
            </a:r>
            <a:r>
              <a:rPr lang="en-US" altLang="zh-CN" sz="3600" dirty="0"/>
              <a:t>1</a:t>
            </a:r>
            <a:endParaRPr lang="zh-CN" altLang="en-US" sz="3600" dirty="0"/>
          </a:p>
        </p:txBody>
      </p:sp>
      <p:sp>
        <p:nvSpPr>
          <p:cNvPr id="24" name="文本框 23"/>
          <p:cNvSpPr txBox="1"/>
          <p:nvPr/>
        </p:nvSpPr>
        <p:spPr>
          <a:xfrm>
            <a:off x="515155" y="2604135"/>
            <a:ext cx="11221125" cy="2585323"/>
          </a:xfrm>
          <a:prstGeom prst="rect">
            <a:avLst/>
          </a:prstGeom>
          <a:noFill/>
        </p:spPr>
        <p:txBody>
          <a:bodyPr wrap="square" rtlCol="0">
            <a:spAutoFit/>
          </a:bodyPr>
          <a:lstStyle/>
          <a:p>
            <a:r>
              <a:rPr lang="zh-CN" altLang="en-US" dirty="0">
                <a:latin typeface="+mn-ea"/>
                <a:cs typeface="方正粗黑宋简体" panose="02000000000000000000" charset="-122"/>
                <a:sym typeface="+mn-ea"/>
              </a:rPr>
              <a:t>功能：（以下艺术品包括但不仅限于绘画）</a:t>
            </a:r>
          </a:p>
          <a:p>
            <a:r>
              <a:rPr lang="en-US" altLang="zh-CN" dirty="0">
                <a:latin typeface="+mn-ea"/>
                <a:cs typeface="方正粗黑宋简体" panose="02000000000000000000" charset="-122"/>
                <a:sym typeface="+mn-ea"/>
              </a:rPr>
              <a:t>1.</a:t>
            </a:r>
            <a:r>
              <a:rPr lang="zh-CN" altLang="en-US" dirty="0">
                <a:latin typeface="+mn-ea"/>
                <a:cs typeface="方正粗黑宋简体" panose="02000000000000000000" charset="-122"/>
                <a:sym typeface="+mn-ea"/>
              </a:rPr>
              <a:t>展示艺术品：①在手机屏幕上浏览并选择想看的艺术品②通过</a:t>
            </a:r>
            <a:r>
              <a:rPr lang="en-US" altLang="zh-CN" dirty="0">
                <a:latin typeface="+mn-ea"/>
                <a:cs typeface="方正粗黑宋简体" panose="02000000000000000000" charset="-122"/>
                <a:sym typeface="+mn-ea"/>
              </a:rPr>
              <a:t>AR</a:t>
            </a:r>
            <a:r>
              <a:rPr lang="zh-CN" altLang="en-US" dirty="0">
                <a:latin typeface="+mn-ea"/>
                <a:cs typeface="方正粗黑宋简体" panose="02000000000000000000" charset="-122"/>
                <a:sym typeface="+mn-ea"/>
              </a:rPr>
              <a:t>或者一般的方式进行查看该艺术品</a:t>
            </a:r>
          </a:p>
          <a:p>
            <a:r>
              <a:rPr lang="en-US" altLang="zh-CN" dirty="0">
                <a:latin typeface="+mn-ea"/>
                <a:cs typeface="方正粗黑宋简体" panose="02000000000000000000" charset="-122"/>
                <a:sym typeface="+mn-ea"/>
              </a:rPr>
              <a:t>2.</a:t>
            </a:r>
            <a:r>
              <a:rPr lang="zh-CN" altLang="en-US" dirty="0">
                <a:latin typeface="+mn-ea"/>
                <a:cs typeface="方正粗黑宋简体" panose="02000000000000000000" charset="-122"/>
                <a:sym typeface="+mn-ea"/>
              </a:rPr>
              <a:t>识别艺术品：①对准想识别的艺术品，拍照并选择类别②传入服务器进行分析③返回识别的结果</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参考：</a:t>
            </a:r>
            <a:r>
              <a:rPr lang="en-US" altLang="zh-CN" dirty="0">
                <a:latin typeface="+mn-ea"/>
                <a:cs typeface="方正粗黑宋简体" panose="02000000000000000000" charset="-122"/>
                <a:sym typeface="+mn-ea"/>
              </a:rPr>
              <a:t>”</a:t>
            </a:r>
            <a:r>
              <a:rPr lang="zh-CN" altLang="en-US" dirty="0">
                <a:latin typeface="+mn-ea"/>
                <a:cs typeface="方正粗黑宋简体" panose="02000000000000000000" charset="-122"/>
                <a:sym typeface="+mn-ea"/>
              </a:rPr>
              <a:t>每日艺术</a:t>
            </a:r>
            <a:r>
              <a:rPr lang="en-US" altLang="zh-CN" dirty="0">
                <a:latin typeface="+mn-ea"/>
                <a:cs typeface="方正粗黑宋简体" panose="02000000000000000000" charset="-122"/>
                <a:sym typeface="+mn-ea"/>
              </a:rPr>
              <a:t>”</a:t>
            </a:r>
            <a:r>
              <a:rPr lang="zh-CN" altLang="en-US" dirty="0">
                <a:latin typeface="+mn-ea"/>
                <a:cs typeface="方正粗黑宋简体" panose="02000000000000000000" charset="-122"/>
                <a:sym typeface="+mn-ea"/>
              </a:rPr>
              <a:t>，</a:t>
            </a:r>
            <a:r>
              <a:rPr lang="en-US" altLang="zh-CN" dirty="0">
                <a:latin typeface="+mn-ea"/>
                <a:cs typeface="方正粗黑宋简体" panose="02000000000000000000" charset="-122"/>
                <a:sym typeface="+mn-ea"/>
              </a:rPr>
              <a:t>”</a:t>
            </a:r>
            <a:r>
              <a:rPr lang="zh-CN" altLang="zh-CN" dirty="0"/>
              <a:t>扫描和发现艺术</a:t>
            </a:r>
            <a:r>
              <a:rPr lang="en-US" altLang="zh-CN" dirty="0"/>
              <a:t>”</a:t>
            </a:r>
            <a:endParaRPr lang="zh-CN" altLang="en-US"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目标群体：对艺术有一定了解的人士，或者专业从事艺术工作的人士。</a:t>
            </a:r>
          </a:p>
          <a:p>
            <a:r>
              <a:rPr lang="zh-CN" altLang="en-US" dirty="0">
                <a:latin typeface="+mn-ea"/>
                <a:cs typeface="方正粗黑宋简体" panose="02000000000000000000" charset="-122"/>
                <a:sym typeface="+mn-ea"/>
              </a:rPr>
              <a:t>设计理念：帮助相关艺术人士查看艺术品，或识别不知道出处的艺术品。由于同类型的产品太多，因此将两个功能结合起来，以丰富功能。</a:t>
            </a:r>
          </a:p>
          <a:p>
            <a:r>
              <a:rPr lang="zh-CN" altLang="en-US" dirty="0">
                <a:latin typeface="+mn-ea"/>
                <a:cs typeface="方正粗黑宋简体" panose="02000000000000000000" charset="-122"/>
                <a:sym typeface="+mn-ea"/>
              </a:rPr>
              <a:t>用户体验：打开手机，可以查看想了解的艺术品及其细节，或是知道原本不知道出处的艺术品。</a:t>
            </a:r>
          </a:p>
          <a:p>
            <a:r>
              <a:rPr lang="zh-CN" altLang="en-US" dirty="0">
                <a:latin typeface="+mn-ea"/>
                <a:cs typeface="方正粗黑宋简体" panose="02000000000000000000" charset="-122"/>
                <a:sym typeface="+mn-ea"/>
              </a:rPr>
              <a:t>非首选投票：王华怿（使用的人会很少而且使用频率不高，无价值）</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extLst>
      <p:ext uri="{BB962C8B-B14F-4D97-AF65-F5344CB8AC3E}">
        <p14:creationId xmlns:p14="http://schemas.microsoft.com/office/powerpoint/2010/main" val="244347308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BAFBCAA-D8DC-48EA-A56B-A1C4C29D9D62}"/>
              </a:ext>
            </a:extLst>
          </p:cNvPr>
          <p:cNvPicPr/>
          <p:nvPr/>
        </p:nvPicPr>
        <p:blipFill rotWithShape="1">
          <a:blip r:embed="rId2" cstate="print">
            <a:extLst>
              <a:ext uri="{28A0092B-C50C-407E-A947-70E740481C1C}">
                <a14:useLocalDpi xmlns:a14="http://schemas.microsoft.com/office/drawing/2010/main" val="0"/>
              </a:ext>
            </a:extLst>
          </a:blip>
          <a:srcRect l="8073" t="11343" r="7192" b="5260"/>
          <a:stretch/>
        </p:blipFill>
        <p:spPr bwMode="auto">
          <a:xfrm>
            <a:off x="1043914" y="1806324"/>
            <a:ext cx="2388743" cy="4182581"/>
          </a:xfrm>
          <a:prstGeom prst="rect">
            <a:avLst/>
          </a:prstGeom>
          <a:noFill/>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996B81CA-678C-49D6-AC21-BD2FFECE169A}"/>
              </a:ext>
            </a:extLst>
          </p:cNvPr>
          <p:cNvSpPr txBox="1"/>
          <p:nvPr/>
        </p:nvSpPr>
        <p:spPr>
          <a:xfrm>
            <a:off x="1305017" y="1127464"/>
            <a:ext cx="1394934" cy="369332"/>
          </a:xfrm>
          <a:prstGeom prst="rect">
            <a:avLst/>
          </a:prstGeom>
          <a:noFill/>
        </p:spPr>
        <p:txBody>
          <a:bodyPr wrap="none" rtlCol="0">
            <a:spAutoFit/>
          </a:bodyPr>
          <a:lstStyle/>
          <a:p>
            <a:r>
              <a:rPr lang="en-US" altLang="zh-CN" dirty="0"/>
              <a:t>AR</a:t>
            </a:r>
            <a:r>
              <a:rPr lang="zh-CN" altLang="en-US" dirty="0"/>
              <a:t>投影展示</a:t>
            </a:r>
          </a:p>
        </p:txBody>
      </p:sp>
      <p:pic>
        <p:nvPicPr>
          <p:cNvPr id="4" name="图片 3">
            <a:extLst>
              <a:ext uri="{FF2B5EF4-FFF2-40B4-BE49-F238E27FC236}">
                <a16:creationId xmlns:a16="http://schemas.microsoft.com/office/drawing/2014/main" id="{C4CCC23D-2942-4E2B-A3B8-DF6CFEE41D98}"/>
              </a:ext>
            </a:extLst>
          </p:cNvPr>
          <p:cNvPicPr/>
          <p:nvPr/>
        </p:nvPicPr>
        <p:blipFill>
          <a:blip r:embed="rId3"/>
          <a:srcRect/>
          <a:stretch>
            <a:fillRect/>
          </a:stretch>
        </p:blipFill>
        <p:spPr bwMode="auto">
          <a:xfrm>
            <a:off x="7779166" y="1806323"/>
            <a:ext cx="2353883" cy="4182581"/>
          </a:xfrm>
          <a:prstGeom prst="rect">
            <a:avLst/>
          </a:prstGeom>
          <a:noFill/>
          <a:ln w="9525">
            <a:noFill/>
            <a:miter lim="800000"/>
            <a:headEnd/>
            <a:tailEnd/>
          </a:ln>
        </p:spPr>
      </p:pic>
      <p:sp>
        <p:nvSpPr>
          <p:cNvPr id="5" name="文本框 4">
            <a:extLst>
              <a:ext uri="{FF2B5EF4-FFF2-40B4-BE49-F238E27FC236}">
                <a16:creationId xmlns:a16="http://schemas.microsoft.com/office/drawing/2014/main" id="{DAF2AE41-BCB9-420A-8126-6C0ACD4FC947}"/>
              </a:ext>
            </a:extLst>
          </p:cNvPr>
          <p:cNvSpPr txBox="1"/>
          <p:nvPr/>
        </p:nvSpPr>
        <p:spPr>
          <a:xfrm>
            <a:off x="8171277" y="1127464"/>
            <a:ext cx="1569660" cy="369332"/>
          </a:xfrm>
          <a:prstGeom prst="rect">
            <a:avLst/>
          </a:prstGeom>
          <a:noFill/>
        </p:spPr>
        <p:txBody>
          <a:bodyPr wrap="none" rtlCol="0">
            <a:spAutoFit/>
          </a:bodyPr>
          <a:lstStyle/>
          <a:p>
            <a:r>
              <a:rPr lang="zh-CN" altLang="en-US" dirty="0"/>
              <a:t>大图高清展示</a:t>
            </a:r>
          </a:p>
        </p:txBody>
      </p:sp>
    </p:spTree>
    <p:extLst>
      <p:ext uri="{BB962C8B-B14F-4D97-AF65-F5344CB8AC3E}">
        <p14:creationId xmlns:p14="http://schemas.microsoft.com/office/powerpoint/2010/main" val="1201293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产品</a:t>
            </a:r>
            <a:r>
              <a:rPr lang="en-US" altLang="zh-CN" sz="3600" dirty="0"/>
              <a:t>2</a:t>
            </a:r>
            <a:endParaRPr lang="zh-CN" altLang="en-US" sz="3600" dirty="0"/>
          </a:p>
          <a:p>
            <a:pPr algn="ctr"/>
            <a:endParaRPr lang="zh-CN" altLang="en-US" dirty="0"/>
          </a:p>
        </p:txBody>
      </p:sp>
      <p:sp>
        <p:nvSpPr>
          <p:cNvPr id="24" name="文本框 23"/>
          <p:cNvSpPr txBox="1"/>
          <p:nvPr/>
        </p:nvSpPr>
        <p:spPr>
          <a:xfrm>
            <a:off x="515155" y="2604135"/>
            <a:ext cx="11105715" cy="2585323"/>
          </a:xfrm>
          <a:prstGeom prst="rect">
            <a:avLst/>
          </a:prstGeom>
          <a:noFill/>
        </p:spPr>
        <p:txBody>
          <a:bodyPr wrap="square" rtlCol="0">
            <a:spAutoFit/>
          </a:bodyPr>
          <a:lstStyle/>
          <a:p>
            <a:r>
              <a:rPr lang="zh-CN" altLang="en-US" dirty="0">
                <a:latin typeface="+mn-ea"/>
                <a:cs typeface="方正粗黑宋简体" panose="02000000000000000000" charset="-122"/>
                <a:sym typeface="+mn-ea"/>
              </a:rPr>
              <a:t>功能：</a:t>
            </a:r>
          </a:p>
          <a:p>
            <a:r>
              <a:rPr lang="en-US" altLang="zh-CN" dirty="0">
                <a:latin typeface="+mn-ea"/>
                <a:cs typeface="方正粗黑宋简体" panose="02000000000000000000" charset="-122"/>
                <a:sym typeface="+mn-ea"/>
              </a:rPr>
              <a:t>1. </a:t>
            </a:r>
            <a:r>
              <a:rPr lang="zh-CN" altLang="en-US" dirty="0">
                <a:latin typeface="+mn-ea"/>
                <a:cs typeface="方正粗黑宋简体" panose="02000000000000000000" charset="-122"/>
                <a:sym typeface="+mn-ea"/>
              </a:rPr>
              <a:t>根据用户输入的关键字，通过大数据和算法，提供给用户符合关键词的艺术品组合，用户可以对该组合进行点赞、评论等。如果不喜欢可以进行重新提供组合。</a:t>
            </a:r>
          </a:p>
          <a:p>
            <a:r>
              <a:rPr lang="en-US" altLang="zh-CN" dirty="0">
                <a:latin typeface="+mn-ea"/>
                <a:cs typeface="方正粗黑宋简体" panose="02000000000000000000" charset="-122"/>
                <a:sym typeface="+mn-ea"/>
              </a:rPr>
              <a:t>2.</a:t>
            </a:r>
            <a:r>
              <a:rPr lang="zh-CN" altLang="en-US" dirty="0">
                <a:latin typeface="+mn-ea"/>
                <a:cs typeface="方正粗黑宋简体" panose="02000000000000000000" charset="-122"/>
                <a:sym typeface="+mn-ea"/>
              </a:rPr>
              <a:t>允许用户上传自己的关键字艺术清单</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参考：</a:t>
            </a:r>
            <a:r>
              <a:rPr lang="en-US" altLang="zh-CN" dirty="0">
                <a:latin typeface="+mn-ea"/>
                <a:cs typeface="方正粗黑宋简体" panose="02000000000000000000" charset="-122"/>
                <a:sym typeface="+mn-ea"/>
              </a:rPr>
              <a:t>”</a:t>
            </a:r>
            <a:r>
              <a:rPr lang="zh-CN" altLang="en-US" dirty="0">
                <a:latin typeface="+mn-ea"/>
                <a:cs typeface="方正粗黑宋简体" panose="02000000000000000000" charset="-122"/>
                <a:sym typeface="+mn-ea"/>
              </a:rPr>
              <a:t>网易云音乐</a:t>
            </a:r>
            <a:r>
              <a:rPr lang="en-US" altLang="zh-CN" dirty="0">
                <a:latin typeface="+mn-ea"/>
                <a:cs typeface="方正粗黑宋简体" panose="02000000000000000000" charset="-122"/>
                <a:sym typeface="+mn-ea"/>
              </a:rPr>
              <a:t>”</a:t>
            </a:r>
            <a:r>
              <a:rPr lang="zh-CN" altLang="en-US" dirty="0">
                <a:latin typeface="+mn-ea"/>
                <a:cs typeface="方正粗黑宋简体" panose="02000000000000000000" charset="-122"/>
                <a:sym typeface="+mn-ea"/>
              </a:rPr>
              <a:t>，</a:t>
            </a:r>
            <a:r>
              <a:rPr lang="en-US" altLang="zh-CN" dirty="0"/>
              <a:t>“Send Me SFMOMA”</a:t>
            </a:r>
            <a:endParaRPr lang="zh-CN" altLang="en-US"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目标群体：对艺术感兴趣的人</a:t>
            </a:r>
          </a:p>
          <a:p>
            <a:r>
              <a:rPr lang="zh-CN" altLang="en-US" dirty="0">
                <a:latin typeface="+mn-ea"/>
                <a:cs typeface="方正粗黑宋简体" panose="02000000000000000000" charset="-122"/>
                <a:sym typeface="+mn-ea"/>
              </a:rPr>
              <a:t>设计理念：帮助用户找到能达成共鸣的艺术品，打造类似网易云的评论生态。</a:t>
            </a:r>
          </a:p>
          <a:p>
            <a:r>
              <a:rPr lang="zh-CN" altLang="en-US" dirty="0">
                <a:latin typeface="+mn-ea"/>
                <a:cs typeface="方正粗黑宋简体" panose="02000000000000000000" charset="-122"/>
                <a:sym typeface="+mn-ea"/>
              </a:rPr>
              <a:t>用户体验：高易用性和友好，能获得足够的且正确的反馈来满足自己的需求。</a:t>
            </a:r>
            <a:endParaRPr lang="en-US" altLang="zh-CN" dirty="0">
              <a:latin typeface="+mn-ea"/>
              <a:cs typeface="方正粗黑宋简体" panose="02000000000000000000" charset="-122"/>
              <a:sym typeface="+mn-ea"/>
            </a:endParaRPr>
          </a:p>
          <a:p>
            <a:endParaRPr lang="zh-CN" altLang="en-US" dirty="0">
              <a:latin typeface="+mn-ea"/>
              <a:cs typeface="方正粗黑宋简体" panose="02000000000000000000" charset="-122"/>
              <a:sym typeface="+mn-ea"/>
            </a:endParaRP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extLst>
      <p:ext uri="{BB962C8B-B14F-4D97-AF65-F5344CB8AC3E}">
        <p14:creationId xmlns:p14="http://schemas.microsoft.com/office/powerpoint/2010/main" val="218488913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4E7480-9F5E-4D4C-A1EB-FA7E04A6FAB6}"/>
              </a:ext>
            </a:extLst>
          </p:cNvPr>
          <p:cNvPicPr>
            <a:picLocks noChangeAspect="1"/>
          </p:cNvPicPr>
          <p:nvPr/>
        </p:nvPicPr>
        <p:blipFill>
          <a:blip r:embed="rId2"/>
          <a:stretch>
            <a:fillRect/>
          </a:stretch>
        </p:blipFill>
        <p:spPr>
          <a:xfrm>
            <a:off x="473757" y="868740"/>
            <a:ext cx="4908452" cy="2082641"/>
          </a:xfrm>
          <a:prstGeom prst="rect">
            <a:avLst/>
          </a:prstGeom>
        </p:spPr>
      </p:pic>
      <p:pic>
        <p:nvPicPr>
          <p:cNvPr id="3" name="图片 2">
            <a:extLst>
              <a:ext uri="{FF2B5EF4-FFF2-40B4-BE49-F238E27FC236}">
                <a16:creationId xmlns:a16="http://schemas.microsoft.com/office/drawing/2014/main" id="{D69BB7AB-A00A-4212-A720-686A9011EA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45355" y="1220413"/>
            <a:ext cx="3025604" cy="5372413"/>
          </a:xfrm>
          <a:prstGeom prst="rect">
            <a:avLst/>
          </a:prstGeom>
          <a:noFill/>
          <a:ln>
            <a:noFill/>
          </a:ln>
        </p:spPr>
      </p:pic>
      <p:pic>
        <p:nvPicPr>
          <p:cNvPr id="4" name="图片 3">
            <a:extLst>
              <a:ext uri="{FF2B5EF4-FFF2-40B4-BE49-F238E27FC236}">
                <a16:creationId xmlns:a16="http://schemas.microsoft.com/office/drawing/2014/main" id="{595323E7-C44C-4A7E-A142-AA407FDD2EED}"/>
              </a:ext>
            </a:extLst>
          </p:cNvPr>
          <p:cNvPicPr>
            <a:picLocks noChangeAspect="1"/>
          </p:cNvPicPr>
          <p:nvPr/>
        </p:nvPicPr>
        <p:blipFill>
          <a:blip r:embed="rId4"/>
          <a:stretch>
            <a:fillRect/>
          </a:stretch>
        </p:blipFill>
        <p:spPr>
          <a:xfrm>
            <a:off x="641141" y="3906620"/>
            <a:ext cx="4909811" cy="2672618"/>
          </a:xfrm>
          <a:prstGeom prst="rect">
            <a:avLst/>
          </a:prstGeom>
        </p:spPr>
      </p:pic>
      <p:sp>
        <p:nvSpPr>
          <p:cNvPr id="5" name="文本框 4">
            <a:extLst>
              <a:ext uri="{FF2B5EF4-FFF2-40B4-BE49-F238E27FC236}">
                <a16:creationId xmlns:a16="http://schemas.microsoft.com/office/drawing/2014/main" id="{775552D2-F15B-4C75-A7AA-F1490A228A7B}"/>
              </a:ext>
            </a:extLst>
          </p:cNvPr>
          <p:cNvSpPr txBox="1"/>
          <p:nvPr/>
        </p:nvSpPr>
        <p:spPr>
          <a:xfrm>
            <a:off x="665825" y="278762"/>
            <a:ext cx="2262158" cy="369332"/>
          </a:xfrm>
          <a:prstGeom prst="rect">
            <a:avLst/>
          </a:prstGeom>
          <a:noFill/>
        </p:spPr>
        <p:txBody>
          <a:bodyPr wrap="none" rtlCol="0">
            <a:spAutoFit/>
          </a:bodyPr>
          <a:lstStyle/>
          <a:p>
            <a:r>
              <a:rPr lang="zh-CN" altLang="en-US" dirty="0"/>
              <a:t>类似歌单的艺术品单</a:t>
            </a:r>
          </a:p>
        </p:txBody>
      </p:sp>
      <p:sp>
        <p:nvSpPr>
          <p:cNvPr id="6" name="文本框 5">
            <a:extLst>
              <a:ext uri="{FF2B5EF4-FFF2-40B4-BE49-F238E27FC236}">
                <a16:creationId xmlns:a16="http://schemas.microsoft.com/office/drawing/2014/main" id="{58E6181D-F112-44DF-BFEA-B9933B8C3074}"/>
              </a:ext>
            </a:extLst>
          </p:cNvPr>
          <p:cNvSpPr txBox="1"/>
          <p:nvPr/>
        </p:nvSpPr>
        <p:spPr>
          <a:xfrm>
            <a:off x="665825" y="3364637"/>
            <a:ext cx="2262158" cy="369332"/>
          </a:xfrm>
          <a:prstGeom prst="rect">
            <a:avLst/>
          </a:prstGeom>
          <a:noFill/>
        </p:spPr>
        <p:txBody>
          <a:bodyPr wrap="none" rtlCol="0">
            <a:spAutoFit/>
          </a:bodyPr>
          <a:lstStyle/>
          <a:p>
            <a:r>
              <a:rPr lang="zh-CN" altLang="en-US" dirty="0"/>
              <a:t>对于艺术品单的评论</a:t>
            </a:r>
          </a:p>
        </p:txBody>
      </p:sp>
      <p:sp>
        <p:nvSpPr>
          <p:cNvPr id="7" name="文本框 6">
            <a:extLst>
              <a:ext uri="{FF2B5EF4-FFF2-40B4-BE49-F238E27FC236}">
                <a16:creationId xmlns:a16="http://schemas.microsoft.com/office/drawing/2014/main" id="{6F877AF9-F3B2-4F31-ABEE-817C4CF2FB5C}"/>
              </a:ext>
            </a:extLst>
          </p:cNvPr>
          <p:cNvSpPr txBox="1"/>
          <p:nvPr/>
        </p:nvSpPr>
        <p:spPr>
          <a:xfrm>
            <a:off x="7219164" y="463428"/>
            <a:ext cx="3877985" cy="369332"/>
          </a:xfrm>
          <a:prstGeom prst="rect">
            <a:avLst/>
          </a:prstGeom>
          <a:noFill/>
        </p:spPr>
        <p:txBody>
          <a:bodyPr wrap="none" rtlCol="0">
            <a:spAutoFit/>
          </a:bodyPr>
          <a:lstStyle/>
          <a:p>
            <a:r>
              <a:rPr lang="zh-CN" altLang="en-US" dirty="0"/>
              <a:t>根据关键字获得一套艺术品组合推荐</a:t>
            </a:r>
          </a:p>
        </p:txBody>
      </p:sp>
    </p:spTree>
    <p:extLst>
      <p:ext uri="{BB962C8B-B14F-4D97-AF65-F5344CB8AC3E}">
        <p14:creationId xmlns:p14="http://schemas.microsoft.com/office/powerpoint/2010/main" val="1978440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产品</a:t>
            </a:r>
            <a:r>
              <a:rPr lang="en-US" altLang="zh-CN" sz="3600" dirty="0"/>
              <a:t>3</a:t>
            </a:r>
            <a:endParaRPr lang="zh-CN" altLang="en-US" sz="3600" dirty="0"/>
          </a:p>
          <a:p>
            <a:pPr algn="ctr"/>
            <a:endParaRPr lang="zh-CN" altLang="en-US" dirty="0"/>
          </a:p>
        </p:txBody>
      </p:sp>
      <p:sp>
        <p:nvSpPr>
          <p:cNvPr id="24" name="文本框 23"/>
          <p:cNvSpPr txBox="1"/>
          <p:nvPr/>
        </p:nvSpPr>
        <p:spPr>
          <a:xfrm>
            <a:off x="515155" y="2604135"/>
            <a:ext cx="11363167" cy="2308324"/>
          </a:xfrm>
          <a:prstGeom prst="rect">
            <a:avLst/>
          </a:prstGeom>
          <a:noFill/>
        </p:spPr>
        <p:txBody>
          <a:bodyPr wrap="square" rtlCol="0">
            <a:spAutoFit/>
          </a:bodyPr>
          <a:lstStyle/>
          <a:p>
            <a:r>
              <a:rPr lang="zh-CN" altLang="en-US" dirty="0">
                <a:latin typeface="+mn-ea"/>
                <a:cs typeface="方正粗黑宋简体" panose="02000000000000000000" charset="-122"/>
                <a:sym typeface="+mn-ea"/>
              </a:rPr>
              <a:t>功能：</a:t>
            </a:r>
          </a:p>
          <a:p>
            <a:r>
              <a:rPr lang="en-US" altLang="zh-CN" dirty="0">
                <a:latin typeface="+mn-ea"/>
                <a:cs typeface="方正粗黑宋简体" panose="02000000000000000000" charset="-122"/>
                <a:sym typeface="+mn-ea"/>
              </a:rPr>
              <a:t>1.</a:t>
            </a:r>
            <a:r>
              <a:rPr lang="zh-CN" altLang="en-US" dirty="0">
                <a:latin typeface="+mn-ea"/>
                <a:cs typeface="方正粗黑宋简体" panose="02000000000000000000" charset="-122"/>
                <a:sym typeface="+mn-ea"/>
              </a:rPr>
              <a:t>展示艺术品：类似抖音、快手短视频的形式展示一件艺术品，允许用户点赞，转发，评论，查看详细信息等。</a:t>
            </a:r>
          </a:p>
          <a:p>
            <a:r>
              <a:rPr lang="en-US" altLang="zh-CN" dirty="0">
                <a:latin typeface="+mn-ea"/>
                <a:cs typeface="方正粗黑宋简体" panose="02000000000000000000" charset="-122"/>
                <a:sym typeface="+mn-ea"/>
              </a:rPr>
              <a:t>2.</a:t>
            </a:r>
            <a:r>
              <a:rPr lang="zh-CN" altLang="en-US" dirty="0">
                <a:latin typeface="+mn-ea"/>
                <a:cs typeface="方正粗黑宋简体" panose="02000000000000000000" charset="-122"/>
                <a:sym typeface="+mn-ea"/>
              </a:rPr>
              <a:t>上传作品：允许用户上传自己的艺术品，并经营个人账号</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参考：短视频</a:t>
            </a:r>
            <a:r>
              <a:rPr lang="en-US" altLang="zh-CN" dirty="0">
                <a:latin typeface="+mn-ea"/>
                <a:cs typeface="方正粗黑宋简体" panose="02000000000000000000" charset="-122"/>
                <a:sym typeface="+mn-ea"/>
              </a:rPr>
              <a:t>APP</a:t>
            </a:r>
            <a:endParaRPr lang="zh-CN" altLang="en-US"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目标群体：对艺术感兴趣，但非专业的爱好者</a:t>
            </a:r>
          </a:p>
          <a:p>
            <a:r>
              <a:rPr lang="zh-CN" altLang="en-US" dirty="0">
                <a:latin typeface="+mn-ea"/>
                <a:cs typeface="方正粗黑宋简体" panose="02000000000000000000" charset="-122"/>
                <a:sym typeface="+mn-ea"/>
              </a:rPr>
              <a:t>设计理念：以类似短视频</a:t>
            </a:r>
            <a:r>
              <a:rPr lang="en-US" altLang="zh-CN" dirty="0">
                <a:latin typeface="+mn-ea"/>
                <a:cs typeface="方正粗黑宋简体" panose="02000000000000000000" charset="-122"/>
                <a:sym typeface="+mn-ea"/>
              </a:rPr>
              <a:t>APP</a:t>
            </a:r>
            <a:r>
              <a:rPr lang="zh-CN" altLang="en-US" dirty="0">
                <a:latin typeface="+mn-ea"/>
                <a:cs typeface="方正粗黑宋简体" panose="02000000000000000000" charset="-122"/>
                <a:sym typeface="+mn-ea"/>
              </a:rPr>
              <a:t>的形式设计该产品。</a:t>
            </a:r>
          </a:p>
          <a:p>
            <a:r>
              <a:rPr lang="zh-CN" altLang="en-US" dirty="0">
                <a:latin typeface="+mn-ea"/>
                <a:cs typeface="方正粗黑宋简体" panose="02000000000000000000" charset="-122"/>
                <a:sym typeface="+mn-ea"/>
              </a:rPr>
              <a:t>用户体验：快捷，碎片的了解艺术知识，持续获得满足感。</a:t>
            </a:r>
          </a:p>
          <a:p>
            <a:r>
              <a:rPr lang="zh-CN" altLang="en-US" dirty="0">
                <a:latin typeface="+mn-ea"/>
                <a:cs typeface="方正粗黑宋简体" panose="02000000000000000000" charset="-122"/>
                <a:sym typeface="+mn-ea"/>
              </a:rPr>
              <a:t>非首选投票：罗一焱，李欣飏、汪诗怡、梅肖玥（认为快餐、碎片式的信息浏览方式与艺术不符）</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extLst>
      <p:ext uri="{BB962C8B-B14F-4D97-AF65-F5344CB8AC3E}">
        <p14:creationId xmlns:p14="http://schemas.microsoft.com/office/powerpoint/2010/main" val="288001306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20957" cy="52322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计划产品</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392" y="1424622"/>
            <a:ext cx="5226685" cy="96583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600" dirty="0"/>
              <a:t>最终选择</a:t>
            </a:r>
          </a:p>
          <a:p>
            <a:pPr algn="ctr"/>
            <a:endParaRPr lang="zh-CN" altLang="en-US" dirty="0"/>
          </a:p>
        </p:txBody>
      </p:sp>
      <p:sp>
        <p:nvSpPr>
          <p:cNvPr id="24" name="文本框 23"/>
          <p:cNvSpPr txBox="1"/>
          <p:nvPr/>
        </p:nvSpPr>
        <p:spPr>
          <a:xfrm>
            <a:off x="515155" y="2604135"/>
            <a:ext cx="4962367" cy="1631216"/>
          </a:xfrm>
          <a:prstGeom prst="rect">
            <a:avLst/>
          </a:prstGeom>
          <a:noFill/>
        </p:spPr>
        <p:txBody>
          <a:bodyPr wrap="square" rtlCol="0">
            <a:spAutoFit/>
          </a:bodyPr>
          <a:lstStyle/>
          <a:p>
            <a:r>
              <a:rPr lang="zh-CN" altLang="en-US" dirty="0">
                <a:latin typeface="+mn-ea"/>
                <a:cs typeface="方正粗黑宋简体" panose="02000000000000000000" charset="-122"/>
                <a:sym typeface="+mn-ea"/>
              </a:rPr>
              <a:t>经过讨论和分析，我们小组进行了投票选择</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产品</a:t>
            </a:r>
            <a:r>
              <a:rPr lang="en-US" altLang="zh-CN" dirty="0">
                <a:latin typeface="+mn-ea"/>
                <a:cs typeface="方正粗黑宋简体" panose="02000000000000000000" charset="-122"/>
                <a:sym typeface="+mn-ea"/>
              </a:rPr>
              <a:t>1 1</a:t>
            </a:r>
            <a:r>
              <a:rPr lang="zh-CN" altLang="en-US" dirty="0">
                <a:latin typeface="+mn-ea"/>
                <a:cs typeface="方正粗黑宋简体" panose="02000000000000000000" charset="-122"/>
                <a:sym typeface="+mn-ea"/>
              </a:rPr>
              <a:t>人反对，</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产品</a:t>
            </a:r>
            <a:r>
              <a:rPr lang="en-US" altLang="zh-CN" dirty="0">
                <a:latin typeface="+mn-ea"/>
                <a:cs typeface="方正粗黑宋简体" panose="02000000000000000000" charset="-122"/>
                <a:sym typeface="+mn-ea"/>
              </a:rPr>
              <a:t>2 0</a:t>
            </a:r>
            <a:r>
              <a:rPr lang="zh-CN" altLang="en-US" dirty="0">
                <a:latin typeface="+mn-ea"/>
                <a:cs typeface="方正粗黑宋简体" panose="02000000000000000000" charset="-122"/>
                <a:sym typeface="+mn-ea"/>
              </a:rPr>
              <a:t>人反对，</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产品</a:t>
            </a:r>
            <a:r>
              <a:rPr lang="en-US" altLang="zh-CN" dirty="0">
                <a:latin typeface="+mn-ea"/>
                <a:cs typeface="方正粗黑宋简体" panose="02000000000000000000" charset="-122"/>
                <a:sym typeface="+mn-ea"/>
              </a:rPr>
              <a:t>3 4</a:t>
            </a:r>
            <a:r>
              <a:rPr lang="zh-CN" altLang="en-US" dirty="0">
                <a:latin typeface="+mn-ea"/>
                <a:cs typeface="方正粗黑宋简体" panose="02000000000000000000" charset="-122"/>
                <a:sym typeface="+mn-ea"/>
              </a:rPr>
              <a:t>人反对，</a:t>
            </a:r>
            <a:endParaRPr lang="en-US" altLang="zh-CN" dirty="0">
              <a:latin typeface="+mn-ea"/>
              <a:cs typeface="方正粗黑宋简体" panose="02000000000000000000" charset="-122"/>
              <a:sym typeface="+mn-ea"/>
            </a:endParaRPr>
          </a:p>
          <a:p>
            <a:r>
              <a:rPr lang="zh-CN" altLang="en-US" dirty="0">
                <a:latin typeface="+mn-ea"/>
                <a:cs typeface="方正粗黑宋简体" panose="02000000000000000000" charset="-122"/>
                <a:sym typeface="+mn-ea"/>
              </a:rPr>
              <a:t>最终我们选择了</a:t>
            </a:r>
            <a:r>
              <a:rPr lang="zh-CN" altLang="en-US" sz="2800" b="1" dirty="0">
                <a:solidFill>
                  <a:srgbClr val="FF0000"/>
                </a:solidFill>
                <a:latin typeface="+mn-ea"/>
                <a:cs typeface="方正粗黑宋简体" panose="02000000000000000000" charset="-122"/>
                <a:sym typeface="+mn-ea"/>
              </a:rPr>
              <a:t>产品</a:t>
            </a:r>
            <a:r>
              <a:rPr lang="en-US" altLang="zh-CN" sz="2800" b="1" dirty="0">
                <a:solidFill>
                  <a:srgbClr val="FF0000"/>
                </a:solidFill>
                <a:latin typeface="+mn-ea"/>
                <a:cs typeface="方正粗黑宋简体" panose="02000000000000000000" charset="-122"/>
                <a:sym typeface="+mn-ea"/>
              </a:rPr>
              <a:t>2</a:t>
            </a:r>
            <a:r>
              <a:rPr lang="zh-CN" altLang="en-US" dirty="0">
                <a:latin typeface="+mn-ea"/>
                <a:cs typeface="方正粗黑宋简体" panose="02000000000000000000" charset="-122"/>
                <a:sym typeface="+mn-ea"/>
              </a:rPr>
              <a:t>作为我们想做的产品</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716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26</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
        <p:nvSpPr>
          <p:cNvPr id="4" name="文本框 3">
            <a:extLst>
              <a:ext uri="{FF2B5EF4-FFF2-40B4-BE49-F238E27FC236}">
                <a16:creationId xmlns:a16="http://schemas.microsoft.com/office/drawing/2014/main" id="{A5943AE8-B041-4E67-B685-B7347610AF6B}"/>
              </a:ext>
            </a:extLst>
          </p:cNvPr>
          <p:cNvSpPr txBox="1"/>
          <p:nvPr/>
        </p:nvSpPr>
        <p:spPr>
          <a:xfrm>
            <a:off x="6972709" y="2219414"/>
            <a:ext cx="4357337" cy="1200329"/>
          </a:xfrm>
          <a:prstGeom prst="rect">
            <a:avLst/>
          </a:prstGeom>
          <a:noFill/>
        </p:spPr>
        <p:txBody>
          <a:bodyPr wrap="square" rtlCol="0">
            <a:spAutoFit/>
          </a:bodyPr>
          <a:lstStyle/>
          <a:p>
            <a:r>
              <a:rPr lang="zh-CN" altLang="en-US" dirty="0"/>
              <a:t>接下来的计划：</a:t>
            </a:r>
            <a:endParaRPr lang="en-US" altLang="zh-CN" dirty="0"/>
          </a:p>
          <a:p>
            <a:r>
              <a:rPr lang="en-US" altLang="zh-CN" dirty="0"/>
              <a:t>3.16~3.23</a:t>
            </a:r>
            <a:r>
              <a:rPr lang="zh-CN" altLang="en-US" dirty="0"/>
              <a:t>进行愿景与范围和可行性分析编写，并根据进度邀请侯老师一起开个会，确认产品</a:t>
            </a:r>
            <a:endParaRPr lang="en-US" altLang="zh-CN" dirty="0"/>
          </a:p>
        </p:txBody>
      </p:sp>
    </p:spTree>
    <p:extLst>
      <p:ext uri="{BB962C8B-B14F-4D97-AF65-F5344CB8AC3E}">
        <p14:creationId xmlns:p14="http://schemas.microsoft.com/office/powerpoint/2010/main" val="128226761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29228" y="1820944"/>
            <a:ext cx="2092325" cy="1106805"/>
          </a:xfrm>
          <a:prstGeom prst="rect">
            <a:avLst/>
          </a:prstGeom>
          <a:noFill/>
        </p:spPr>
        <p:txBody>
          <a:bodyPr wrap="none" rtlCol="0">
            <a:spAutoFit/>
          </a:bodyPr>
          <a:lstStyle/>
          <a:p>
            <a:r>
              <a:rPr lang="zh-CN" altLang="en-US" sz="6600" dirty="0">
                <a:solidFill>
                  <a:srgbClr val="009DD9"/>
                </a:solidFill>
                <a:latin typeface="+mj-ea"/>
                <a:ea typeface="+mj-ea"/>
              </a:rPr>
              <a:t>谢 谢</a:t>
            </a:r>
          </a:p>
        </p:txBody>
      </p:sp>
      <p:sp>
        <p:nvSpPr>
          <p:cNvPr id="4" name="文本框 3"/>
          <p:cNvSpPr txBox="1"/>
          <p:nvPr/>
        </p:nvSpPr>
        <p:spPr>
          <a:xfrm>
            <a:off x="6165626" y="1820944"/>
            <a:ext cx="2092325" cy="1106805"/>
          </a:xfrm>
          <a:prstGeom prst="rect">
            <a:avLst/>
          </a:prstGeom>
          <a:noFill/>
        </p:spPr>
        <p:txBody>
          <a:bodyPr wrap="none" rtlCol="0">
            <a:spAutoFit/>
          </a:bodyPr>
          <a:lstStyle/>
          <a:p>
            <a:r>
              <a:rPr lang="zh-CN" altLang="en-US" sz="6600" dirty="0">
                <a:solidFill>
                  <a:srgbClr val="009DD9"/>
                </a:solidFill>
                <a:latin typeface="+mj-ea"/>
                <a:ea typeface="+mj-ea"/>
              </a:rPr>
              <a:t>观 看</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小组介绍</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23" name="文本框 22"/>
          <p:cNvSpPr txBox="1"/>
          <p:nvPr/>
        </p:nvSpPr>
        <p:spPr>
          <a:xfrm>
            <a:off x="1200203" y="2104129"/>
            <a:ext cx="2214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a:rPr>
              <a:t>小组组长：王华怿</a:t>
            </a:r>
          </a:p>
        </p:txBody>
      </p:sp>
      <p:sp>
        <p:nvSpPr>
          <p:cNvPr id="26" name="文本框 25"/>
          <p:cNvSpPr txBox="1"/>
          <p:nvPr/>
        </p:nvSpPr>
        <p:spPr>
          <a:xfrm>
            <a:off x="1200203" y="1246497"/>
            <a:ext cx="5375275" cy="491490"/>
          </a:xfrm>
          <a:prstGeom prst="rect">
            <a:avLst/>
          </a:prstGeom>
          <a:noFill/>
        </p:spPr>
        <p:txBody>
          <a:bodyPr wrap="none" rtlCol="0">
            <a:spAutoFit/>
          </a:bodyPr>
          <a:lstStyle/>
          <a:p>
            <a:pPr>
              <a:lnSpc>
                <a:spcPct val="130000"/>
              </a:lnSpc>
            </a:pPr>
            <a:r>
              <a:rPr lang="en-US" altLang="zh-CN" sz="2000" dirty="0">
                <a:solidFill>
                  <a:srgbClr val="012B44"/>
                </a:solidFill>
                <a:latin typeface="Arial" panose="020B0604020202020204"/>
                <a:ea typeface="华文细黑" panose="02010600040101010101"/>
              </a:rPr>
              <a:t>UXD202005</a:t>
            </a:r>
            <a:r>
              <a:rPr lang="zh-CN" altLang="en-US" sz="2000" dirty="0">
                <a:solidFill>
                  <a:srgbClr val="012B44"/>
                </a:solidFill>
                <a:latin typeface="Arial" panose="020B0604020202020204"/>
                <a:ea typeface="华文细黑" panose="02010600040101010101"/>
              </a:rPr>
              <a:t>小组由五名软件工程专业学生组成</a:t>
            </a:r>
            <a:endParaRPr lang="en-US" altLang="zh-CN" sz="2000" dirty="0">
              <a:solidFill>
                <a:srgbClr val="012B44"/>
              </a:solidFill>
              <a:latin typeface="Arial" panose="020B0604020202020204"/>
              <a:ea typeface="华文细黑" panose="02010600040101010101"/>
            </a:endParaRPr>
          </a:p>
        </p:txBody>
      </p:sp>
      <p:sp>
        <p:nvSpPr>
          <p:cNvPr id="27" name="文本框 26"/>
          <p:cNvSpPr txBox="1"/>
          <p:nvPr/>
        </p:nvSpPr>
        <p:spPr>
          <a:xfrm>
            <a:off x="1179883" y="2961761"/>
            <a:ext cx="492379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a:rPr>
              <a:t>小组组员：罗一焱  李欣飏  梅肖玥  汪诗怡</a:t>
            </a:r>
          </a:p>
        </p:txBody>
      </p:sp>
      <p:sp>
        <p:nvSpPr>
          <p:cNvPr id="28" name="文本框 27"/>
          <p:cNvSpPr txBox="1"/>
          <p:nvPr/>
        </p:nvSpPr>
        <p:spPr>
          <a:xfrm>
            <a:off x="1179883" y="3819393"/>
            <a:ext cx="2722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a:rPr>
              <a:t>指导教师：侯宏仑老师</a:t>
            </a: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1</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
        <p:nvSpPr>
          <p:cNvPr id="4" name="文本框 3"/>
          <p:cNvSpPr txBox="1"/>
          <p:nvPr/>
        </p:nvSpPr>
        <p:spPr>
          <a:xfrm>
            <a:off x="1200203" y="4605523"/>
            <a:ext cx="8056880" cy="491490"/>
          </a:xfrm>
          <a:prstGeom prst="rect">
            <a:avLst/>
          </a:prstGeom>
          <a:noFill/>
        </p:spPr>
        <p:txBody>
          <a:bodyPr wrap="none" rtlCol="0">
            <a:spAutoFit/>
          </a:bodyPr>
          <a:lstStyle/>
          <a:p>
            <a:pPr algn="l">
              <a:lnSpc>
                <a:spcPct val="130000"/>
              </a:lnSpc>
            </a:pPr>
            <a:r>
              <a:rPr lang="zh-CN" altLang="en-US" sz="2000" dirty="0">
                <a:solidFill>
                  <a:srgbClr val="012B44"/>
                </a:solidFill>
                <a:latin typeface="Arial" panose="020B0604020202020204"/>
                <a:ea typeface="华文细黑" panose="02010600040101010101"/>
              </a:rPr>
              <a:t>小组组训：今天所做之事勿候明天，自己所做之事勿候他人。——歌德</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082934" y="1067605"/>
            <a:ext cx="26720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我们的选题背景</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nvGrpSpPr>
          <p:cNvPr id="49" name="组合 48"/>
          <p:cNvGrpSpPr/>
          <p:nvPr/>
        </p:nvGrpSpPr>
        <p:grpSpPr>
          <a:xfrm>
            <a:off x="1647476" y="1749652"/>
            <a:ext cx="9219565" cy="2256867"/>
            <a:chOff x="1647476" y="1582227"/>
            <a:chExt cx="9219565" cy="2256867"/>
          </a:xfrm>
        </p:grpSpPr>
        <p:sp>
          <p:nvSpPr>
            <p:cNvPr id="50" name="Freeform 43"/>
            <p:cNvSpPr/>
            <p:nvPr/>
          </p:nvSpPr>
          <p:spPr>
            <a:xfrm>
              <a:off x="1955325" y="1925972"/>
              <a:ext cx="2522433" cy="1682107"/>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0 w 2493147"/>
                <a:gd name="connsiteY5"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3147" h="997259">
                  <a:moveTo>
                    <a:pt x="0" y="0"/>
                  </a:moveTo>
                  <a:lnTo>
                    <a:pt x="1994518" y="0"/>
                  </a:lnTo>
                  <a:lnTo>
                    <a:pt x="2493147" y="498630"/>
                  </a:lnTo>
                  <a:lnTo>
                    <a:pt x="1994518" y="997259"/>
                  </a:lnTo>
                  <a:lnTo>
                    <a:pt x="0" y="997259"/>
                  </a:lnTo>
                  <a:lnTo>
                    <a:pt x="0" y="0"/>
                  </a:lnTo>
                  <a:close/>
                </a:path>
              </a:pathLst>
            </a:custGeom>
            <a:solidFill>
              <a:srgbClr val="00243A">
                <a:lumMod val="90000"/>
                <a:lumOff val="1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1" name="Freeform 44"/>
            <p:cNvSpPr/>
            <p:nvPr/>
          </p:nvSpPr>
          <p:spPr>
            <a:xfrm>
              <a:off x="4001922" y="1925972"/>
              <a:ext cx="2522433" cy="1682107"/>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498630 w 2493147"/>
                <a:gd name="connsiteY5" fmla="*/ 498630 h 997259"/>
                <a:gd name="connsiteX6" fmla="*/ 0 w 2493147"/>
                <a:gd name="connsiteY6"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147" h="997259">
                  <a:moveTo>
                    <a:pt x="0" y="0"/>
                  </a:moveTo>
                  <a:lnTo>
                    <a:pt x="1994518" y="0"/>
                  </a:lnTo>
                  <a:lnTo>
                    <a:pt x="2493147" y="498630"/>
                  </a:lnTo>
                  <a:lnTo>
                    <a:pt x="1994518" y="997259"/>
                  </a:lnTo>
                  <a:lnTo>
                    <a:pt x="0" y="997259"/>
                  </a:lnTo>
                  <a:lnTo>
                    <a:pt x="498630" y="498630"/>
                  </a:lnTo>
                  <a:lnTo>
                    <a:pt x="0" y="0"/>
                  </a:lnTo>
                  <a:close/>
                </a:path>
              </a:pathLst>
            </a:custGeom>
            <a:solidFill>
              <a:srgbClr val="00BDFF">
                <a:lumMod val="5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2" name="Freeform 45"/>
            <p:cNvSpPr/>
            <p:nvPr/>
          </p:nvSpPr>
          <p:spPr>
            <a:xfrm>
              <a:off x="6048520" y="1925972"/>
              <a:ext cx="2522433" cy="1682107"/>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498630 w 2493147"/>
                <a:gd name="connsiteY5" fmla="*/ 498630 h 997259"/>
                <a:gd name="connsiteX6" fmla="*/ 0 w 2493147"/>
                <a:gd name="connsiteY6"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147" h="997259">
                  <a:moveTo>
                    <a:pt x="0" y="0"/>
                  </a:moveTo>
                  <a:lnTo>
                    <a:pt x="1994518" y="0"/>
                  </a:lnTo>
                  <a:lnTo>
                    <a:pt x="2493147" y="498630"/>
                  </a:lnTo>
                  <a:lnTo>
                    <a:pt x="1994518" y="997259"/>
                  </a:lnTo>
                  <a:lnTo>
                    <a:pt x="0" y="997259"/>
                  </a:lnTo>
                  <a:lnTo>
                    <a:pt x="498630" y="498630"/>
                  </a:lnTo>
                  <a:lnTo>
                    <a:pt x="0" y="0"/>
                  </a:lnTo>
                  <a:close/>
                </a:path>
              </a:pathLst>
            </a:custGeom>
            <a:solidFill>
              <a:srgbClr val="00BDFF">
                <a:lumMod val="75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3" name="Freeform 46"/>
            <p:cNvSpPr/>
            <p:nvPr/>
          </p:nvSpPr>
          <p:spPr>
            <a:xfrm>
              <a:off x="8095266" y="1925762"/>
              <a:ext cx="2771775" cy="1682750"/>
            </a:xfrm>
            <a:custGeom>
              <a:avLst/>
              <a:gdLst>
                <a:gd name="connsiteX0" fmla="*/ 0 w 2493147"/>
                <a:gd name="connsiteY0" fmla="*/ 0 h 997259"/>
                <a:gd name="connsiteX1" fmla="*/ 1994518 w 2493147"/>
                <a:gd name="connsiteY1" fmla="*/ 0 h 997259"/>
                <a:gd name="connsiteX2" fmla="*/ 2493147 w 2493147"/>
                <a:gd name="connsiteY2" fmla="*/ 498630 h 997259"/>
                <a:gd name="connsiteX3" fmla="*/ 1994518 w 2493147"/>
                <a:gd name="connsiteY3" fmla="*/ 997259 h 997259"/>
                <a:gd name="connsiteX4" fmla="*/ 0 w 2493147"/>
                <a:gd name="connsiteY4" fmla="*/ 997259 h 997259"/>
                <a:gd name="connsiteX5" fmla="*/ 498630 w 2493147"/>
                <a:gd name="connsiteY5" fmla="*/ 498630 h 997259"/>
                <a:gd name="connsiteX6" fmla="*/ 0 w 2493147"/>
                <a:gd name="connsiteY6" fmla="*/ 0 h 99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147" h="997259">
                  <a:moveTo>
                    <a:pt x="0" y="0"/>
                  </a:moveTo>
                  <a:lnTo>
                    <a:pt x="1994518" y="0"/>
                  </a:lnTo>
                  <a:lnTo>
                    <a:pt x="2493147" y="498630"/>
                  </a:lnTo>
                  <a:lnTo>
                    <a:pt x="1994518" y="997259"/>
                  </a:lnTo>
                  <a:lnTo>
                    <a:pt x="0" y="997259"/>
                  </a:lnTo>
                  <a:lnTo>
                    <a:pt x="498630" y="498630"/>
                  </a:lnTo>
                  <a:lnTo>
                    <a:pt x="0" y="0"/>
                  </a:lnTo>
                  <a:close/>
                </a:path>
              </a:pathLst>
            </a:custGeom>
            <a:solidFill>
              <a:srgbClr val="00BDFF"/>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4" name="椭圆 53"/>
            <p:cNvSpPr/>
            <p:nvPr/>
          </p:nvSpPr>
          <p:spPr>
            <a:xfrm>
              <a:off x="1647476" y="1658860"/>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5" name="椭圆 54"/>
            <p:cNvSpPr/>
            <p:nvPr/>
          </p:nvSpPr>
          <p:spPr>
            <a:xfrm>
              <a:off x="1724790" y="1736174"/>
              <a:ext cx="532864" cy="532864"/>
            </a:xfrm>
            <a:prstGeom prst="ellipse">
              <a:avLst/>
            </a:prstGeom>
            <a:solidFill>
              <a:srgbClr val="00243A">
                <a:lumMod val="90000"/>
                <a:lumOff val="1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56" name="组合 55"/>
            <p:cNvGrpSpPr/>
            <p:nvPr/>
          </p:nvGrpSpPr>
          <p:grpSpPr>
            <a:xfrm>
              <a:off x="1854173" y="1852069"/>
              <a:ext cx="496630" cy="457214"/>
              <a:chOff x="5722963" y="2742165"/>
              <a:chExt cx="500063" cy="460375"/>
            </a:xfrm>
          </p:grpSpPr>
          <p:sp>
            <p:nvSpPr>
              <p:cNvPr id="79"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80" name="Freeform 56"/>
              <p:cNvSpPr>
                <a:spLocks noEditPoints="1"/>
              </p:cNvSpPr>
              <p:nvPr/>
            </p:nvSpPr>
            <p:spPr bwMode="auto">
              <a:xfrm>
                <a:off x="5722963" y="2742165"/>
                <a:ext cx="115888" cy="290513"/>
              </a:xfrm>
              <a:custGeom>
                <a:avLst/>
                <a:gdLst>
                  <a:gd name="T0" fmla="*/ 17 w 31"/>
                  <a:gd name="T1" fmla="*/ 0 h 77"/>
                  <a:gd name="T2" fmla="*/ 28 w 31"/>
                  <a:gd name="T3" fmla="*/ 5 h 77"/>
                  <a:gd name="T4" fmla="*/ 31 w 31"/>
                  <a:gd name="T5" fmla="*/ 18 h 77"/>
                  <a:gd name="T6" fmla="*/ 31 w 31"/>
                  <a:gd name="T7" fmla="*/ 63 h 77"/>
                  <a:gd name="T8" fmla="*/ 27 w 31"/>
                  <a:gd name="T9" fmla="*/ 74 h 77"/>
                  <a:gd name="T10" fmla="*/ 16 w 31"/>
                  <a:gd name="T11" fmla="*/ 77 h 77"/>
                  <a:gd name="T12" fmla="*/ 2 w 31"/>
                  <a:gd name="T13" fmla="*/ 72 h 77"/>
                  <a:gd name="T14" fmla="*/ 0 w 31"/>
                  <a:gd name="T15" fmla="*/ 57 h 77"/>
                  <a:gd name="T16" fmla="*/ 0 w 31"/>
                  <a:gd name="T17" fmla="*/ 21 h 77"/>
                  <a:gd name="T18" fmla="*/ 3 w 31"/>
                  <a:gd name="T19" fmla="*/ 6 h 77"/>
                  <a:gd name="T20" fmla="*/ 17 w 31"/>
                  <a:gd name="T21" fmla="*/ 0 h 77"/>
                  <a:gd name="T22" fmla="*/ 16 w 31"/>
                  <a:gd name="T23" fmla="*/ 70 h 77"/>
                  <a:gd name="T24" fmla="*/ 22 w 31"/>
                  <a:gd name="T25" fmla="*/ 59 h 77"/>
                  <a:gd name="T26" fmla="*/ 22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81" name="Freeform 57"/>
              <p:cNvSpPr/>
              <p:nvPr/>
            </p:nvSpPr>
            <p:spPr bwMode="auto">
              <a:xfrm>
                <a:off x="5876951" y="2745340"/>
                <a:ext cx="68263" cy="287338"/>
              </a:xfrm>
              <a:custGeom>
                <a:avLst/>
                <a:gdLst>
                  <a:gd name="T0" fmla="*/ 0 w 18"/>
                  <a:gd name="T1" fmla="*/ 11 h 76"/>
                  <a:gd name="T2" fmla="*/ 11 w 18"/>
                  <a:gd name="T3" fmla="*/ 0 h 76"/>
                  <a:gd name="T4" fmla="*/ 18 w 18"/>
                  <a:gd name="T5" fmla="*/ 0 h 76"/>
                  <a:gd name="T6" fmla="*/ 18 w 18"/>
                  <a:gd name="T7" fmla="*/ 76 h 76"/>
                  <a:gd name="T8" fmla="*/ 8 w 18"/>
                  <a:gd name="T9" fmla="*/ 76 h 76"/>
                  <a:gd name="T10" fmla="*/ 8 w 18"/>
                  <a:gd name="T11" fmla="*/ 19 h 76"/>
                  <a:gd name="T12" fmla="*/ 0 w 18"/>
                  <a:gd name="T13" fmla="*/ 19 h 76"/>
                  <a:gd name="T14" fmla="*/ 0 w 18"/>
                  <a:gd name="T15" fmla="*/ 1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7" name="椭圆 56"/>
            <p:cNvSpPr/>
            <p:nvPr/>
          </p:nvSpPr>
          <p:spPr>
            <a:xfrm>
              <a:off x="6954057" y="1582227"/>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58" name="椭圆 57"/>
            <p:cNvSpPr/>
            <p:nvPr/>
          </p:nvSpPr>
          <p:spPr>
            <a:xfrm>
              <a:off x="7031371" y="1659541"/>
              <a:ext cx="532864" cy="532864"/>
            </a:xfrm>
            <a:prstGeom prst="ellipse">
              <a:avLst/>
            </a:prstGeom>
            <a:solidFill>
              <a:srgbClr val="00BDFF">
                <a:lumMod val="75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59" name="组合 58"/>
            <p:cNvGrpSpPr/>
            <p:nvPr/>
          </p:nvGrpSpPr>
          <p:grpSpPr>
            <a:xfrm>
              <a:off x="7133881" y="1773846"/>
              <a:ext cx="507666" cy="457214"/>
              <a:chOff x="5405438" y="6815138"/>
              <a:chExt cx="511175" cy="460375"/>
            </a:xfrm>
          </p:grpSpPr>
          <p:sp>
            <p:nvSpPr>
              <p:cNvPr id="76"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7" name="Freeform 62"/>
              <p:cNvSpPr>
                <a:spLocks noEditPoints="1"/>
              </p:cNvSpPr>
              <p:nvPr/>
            </p:nvSpPr>
            <p:spPr bwMode="auto">
              <a:xfrm>
                <a:off x="5405438" y="6815138"/>
                <a:ext cx="117475" cy="290513"/>
              </a:xfrm>
              <a:custGeom>
                <a:avLst/>
                <a:gdLst>
                  <a:gd name="T0" fmla="*/ 17 w 31"/>
                  <a:gd name="T1" fmla="*/ 0 h 77"/>
                  <a:gd name="T2" fmla="*/ 29 w 31"/>
                  <a:gd name="T3" fmla="*/ 5 h 77"/>
                  <a:gd name="T4" fmla="*/ 31 w 31"/>
                  <a:gd name="T5" fmla="*/ 18 h 77"/>
                  <a:gd name="T6" fmla="*/ 31 w 31"/>
                  <a:gd name="T7" fmla="*/ 62 h 77"/>
                  <a:gd name="T8" fmla="*/ 27 w 31"/>
                  <a:gd name="T9" fmla="*/ 73 h 77"/>
                  <a:gd name="T10" fmla="*/ 16 w 31"/>
                  <a:gd name="T11" fmla="*/ 77 h 77"/>
                  <a:gd name="T12" fmla="*/ 3 w 31"/>
                  <a:gd name="T13" fmla="*/ 72 h 77"/>
                  <a:gd name="T14" fmla="*/ 0 w 31"/>
                  <a:gd name="T15" fmla="*/ 56 h 77"/>
                  <a:gd name="T16" fmla="*/ 0 w 31"/>
                  <a:gd name="T17" fmla="*/ 21 h 77"/>
                  <a:gd name="T18" fmla="*/ 3 w 31"/>
                  <a:gd name="T19" fmla="*/ 5 h 77"/>
                  <a:gd name="T20" fmla="*/ 17 w 31"/>
                  <a:gd name="T21" fmla="*/ 0 h 77"/>
                  <a:gd name="T22" fmla="*/ 16 w 31"/>
                  <a:gd name="T23" fmla="*/ 70 h 77"/>
                  <a:gd name="T24" fmla="*/ 23 w 31"/>
                  <a:gd name="T25" fmla="*/ 59 h 77"/>
                  <a:gd name="T26" fmla="*/ 23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8" name="Freeform 63"/>
              <p:cNvSpPr/>
              <p:nvPr/>
            </p:nvSpPr>
            <p:spPr bwMode="auto">
              <a:xfrm>
                <a:off x="5545138" y="6815138"/>
                <a:ext cx="112713" cy="290513"/>
              </a:xfrm>
              <a:custGeom>
                <a:avLst/>
                <a:gdLst>
                  <a:gd name="T0" fmla="*/ 9 w 30"/>
                  <a:gd name="T1" fmla="*/ 54 h 77"/>
                  <a:gd name="T2" fmla="*/ 9 w 30"/>
                  <a:gd name="T3" fmla="*/ 62 h 77"/>
                  <a:gd name="T4" fmla="*/ 10 w 30"/>
                  <a:gd name="T5" fmla="*/ 68 h 77"/>
                  <a:gd name="T6" fmla="*/ 16 w 30"/>
                  <a:gd name="T7" fmla="*/ 70 h 77"/>
                  <a:gd name="T8" fmla="*/ 21 w 30"/>
                  <a:gd name="T9" fmla="*/ 65 h 77"/>
                  <a:gd name="T10" fmla="*/ 21 w 30"/>
                  <a:gd name="T11" fmla="*/ 58 h 77"/>
                  <a:gd name="T12" fmla="*/ 21 w 30"/>
                  <a:gd name="T13" fmla="*/ 52 h 77"/>
                  <a:gd name="T14" fmla="*/ 20 w 30"/>
                  <a:gd name="T15" fmla="*/ 43 h 77"/>
                  <a:gd name="T16" fmla="*/ 12 w 30"/>
                  <a:gd name="T17" fmla="*/ 39 h 77"/>
                  <a:gd name="T18" fmla="*/ 10 w 30"/>
                  <a:gd name="T19" fmla="*/ 39 h 77"/>
                  <a:gd name="T20" fmla="*/ 7 w 30"/>
                  <a:gd name="T21" fmla="*/ 40 h 77"/>
                  <a:gd name="T22" fmla="*/ 7 w 30"/>
                  <a:gd name="T23" fmla="*/ 31 h 77"/>
                  <a:gd name="T24" fmla="*/ 9 w 30"/>
                  <a:gd name="T25" fmla="*/ 31 h 77"/>
                  <a:gd name="T26" fmla="*/ 19 w 30"/>
                  <a:gd name="T27" fmla="*/ 22 h 77"/>
                  <a:gd name="T28" fmla="*/ 19 w 30"/>
                  <a:gd name="T29" fmla="*/ 14 h 77"/>
                  <a:gd name="T30" fmla="*/ 14 w 30"/>
                  <a:gd name="T31" fmla="*/ 7 h 77"/>
                  <a:gd name="T32" fmla="*/ 9 w 30"/>
                  <a:gd name="T33" fmla="*/ 15 h 77"/>
                  <a:gd name="T34" fmla="*/ 9 w 30"/>
                  <a:gd name="T35" fmla="*/ 17 h 77"/>
                  <a:gd name="T36" fmla="*/ 9 w 30"/>
                  <a:gd name="T37" fmla="*/ 19 h 77"/>
                  <a:gd name="T38" fmla="*/ 0 w 30"/>
                  <a:gd name="T39" fmla="*/ 19 h 77"/>
                  <a:gd name="T40" fmla="*/ 0 w 30"/>
                  <a:gd name="T41" fmla="*/ 12 h 77"/>
                  <a:gd name="T42" fmla="*/ 15 w 30"/>
                  <a:gd name="T43" fmla="*/ 0 h 77"/>
                  <a:gd name="T44" fmla="*/ 29 w 30"/>
                  <a:gd name="T45" fmla="*/ 13 h 77"/>
                  <a:gd name="T46" fmla="*/ 29 w 30"/>
                  <a:gd name="T47" fmla="*/ 17 h 77"/>
                  <a:gd name="T48" fmla="*/ 29 w 30"/>
                  <a:gd name="T49" fmla="*/ 20 h 77"/>
                  <a:gd name="T50" fmla="*/ 22 w 30"/>
                  <a:gd name="T51" fmla="*/ 34 h 77"/>
                  <a:gd name="T52" fmla="*/ 28 w 30"/>
                  <a:gd name="T53" fmla="*/ 39 h 77"/>
                  <a:gd name="T54" fmla="*/ 30 w 30"/>
                  <a:gd name="T55" fmla="*/ 48 h 77"/>
                  <a:gd name="T56" fmla="*/ 30 w 30"/>
                  <a:gd name="T57" fmla="*/ 64 h 77"/>
                  <a:gd name="T58" fmla="*/ 14 w 30"/>
                  <a:gd name="T59" fmla="*/ 77 h 77"/>
                  <a:gd name="T60" fmla="*/ 0 w 30"/>
                  <a:gd name="T61" fmla="*/ 64 h 77"/>
                  <a:gd name="T62" fmla="*/ 0 w 30"/>
                  <a:gd name="T63" fmla="*/ 54 h 77"/>
                  <a:gd name="T64" fmla="*/ 9 w 30"/>
                  <a:gd name="T65"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60" name="椭圆 59"/>
            <p:cNvSpPr/>
            <p:nvPr/>
          </p:nvSpPr>
          <p:spPr>
            <a:xfrm>
              <a:off x="9778641" y="3151603"/>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61" name="椭圆 60"/>
            <p:cNvSpPr/>
            <p:nvPr/>
          </p:nvSpPr>
          <p:spPr>
            <a:xfrm>
              <a:off x="9855954" y="3228917"/>
              <a:ext cx="532864" cy="532864"/>
            </a:xfrm>
            <a:prstGeom prst="ellipse">
              <a:avLst/>
            </a:prstGeom>
            <a:solidFill>
              <a:srgbClr val="00BDFF"/>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62" name="组合 61"/>
            <p:cNvGrpSpPr/>
            <p:nvPr/>
          </p:nvGrpSpPr>
          <p:grpSpPr>
            <a:xfrm>
              <a:off x="9989238" y="3368154"/>
              <a:ext cx="515550" cy="458791"/>
              <a:chOff x="688976" y="7240588"/>
              <a:chExt cx="519113" cy="461963"/>
            </a:xfrm>
          </p:grpSpPr>
          <p:sp>
            <p:nvSpPr>
              <p:cNvPr id="73"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4" name="Freeform 65"/>
              <p:cNvSpPr>
                <a:spLocks noEditPoints="1"/>
              </p:cNvSpPr>
              <p:nvPr/>
            </p:nvSpPr>
            <p:spPr bwMode="auto">
              <a:xfrm>
                <a:off x="688976" y="7240588"/>
                <a:ext cx="115888" cy="295275"/>
              </a:xfrm>
              <a:custGeom>
                <a:avLst/>
                <a:gdLst>
                  <a:gd name="T0" fmla="*/ 17 w 31"/>
                  <a:gd name="T1" fmla="*/ 0 h 78"/>
                  <a:gd name="T2" fmla="*/ 29 w 31"/>
                  <a:gd name="T3" fmla="*/ 5 h 78"/>
                  <a:gd name="T4" fmla="*/ 31 w 31"/>
                  <a:gd name="T5" fmla="*/ 18 h 78"/>
                  <a:gd name="T6" fmla="*/ 31 w 31"/>
                  <a:gd name="T7" fmla="*/ 63 h 78"/>
                  <a:gd name="T8" fmla="*/ 27 w 31"/>
                  <a:gd name="T9" fmla="*/ 74 h 78"/>
                  <a:gd name="T10" fmla="*/ 16 w 31"/>
                  <a:gd name="T11" fmla="*/ 78 h 78"/>
                  <a:gd name="T12" fmla="*/ 3 w 31"/>
                  <a:gd name="T13" fmla="*/ 72 h 78"/>
                  <a:gd name="T14" fmla="*/ 0 w 31"/>
                  <a:gd name="T15" fmla="*/ 57 h 78"/>
                  <a:gd name="T16" fmla="*/ 0 w 31"/>
                  <a:gd name="T17" fmla="*/ 21 h 78"/>
                  <a:gd name="T18" fmla="*/ 3 w 31"/>
                  <a:gd name="T19" fmla="*/ 6 h 78"/>
                  <a:gd name="T20" fmla="*/ 17 w 31"/>
                  <a:gd name="T21" fmla="*/ 0 h 78"/>
                  <a:gd name="T22" fmla="*/ 16 w 31"/>
                  <a:gd name="T23" fmla="*/ 70 h 78"/>
                  <a:gd name="T24" fmla="*/ 23 w 31"/>
                  <a:gd name="T25" fmla="*/ 60 h 78"/>
                  <a:gd name="T26" fmla="*/ 23 w 31"/>
                  <a:gd name="T27" fmla="*/ 17 h 78"/>
                  <a:gd name="T28" fmla="*/ 16 w 31"/>
                  <a:gd name="T29" fmla="*/ 7 h 78"/>
                  <a:gd name="T30" fmla="*/ 9 w 31"/>
                  <a:gd name="T31" fmla="*/ 17 h 78"/>
                  <a:gd name="T32" fmla="*/ 9 w 31"/>
                  <a:gd name="T33" fmla="*/ 20 h 78"/>
                  <a:gd name="T34" fmla="*/ 9 w 31"/>
                  <a:gd name="T35" fmla="*/ 23 h 78"/>
                  <a:gd name="T36" fmla="*/ 9 w 31"/>
                  <a:gd name="T37" fmla="*/ 36 h 78"/>
                  <a:gd name="T38" fmla="*/ 9 w 31"/>
                  <a:gd name="T39" fmla="*/ 48 h 78"/>
                  <a:gd name="T40" fmla="*/ 9 w 31"/>
                  <a:gd name="T41" fmla="*/ 59 h 78"/>
                  <a:gd name="T42" fmla="*/ 16 w 31"/>
                  <a:gd name="T4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5" name="Freeform 66"/>
              <p:cNvSpPr>
                <a:spLocks noEditPoints="1"/>
              </p:cNvSpPr>
              <p:nvPr/>
            </p:nvSpPr>
            <p:spPr bwMode="auto">
              <a:xfrm>
                <a:off x="817563" y="7245351"/>
                <a:ext cx="134938" cy="287338"/>
              </a:xfrm>
              <a:custGeom>
                <a:avLst/>
                <a:gdLst>
                  <a:gd name="T0" fmla="*/ 17 w 36"/>
                  <a:gd name="T1" fmla="*/ 0 h 76"/>
                  <a:gd name="T2" fmla="*/ 30 w 36"/>
                  <a:gd name="T3" fmla="*/ 0 h 76"/>
                  <a:gd name="T4" fmla="*/ 30 w 36"/>
                  <a:gd name="T5" fmla="*/ 51 h 76"/>
                  <a:gd name="T6" fmla="*/ 36 w 36"/>
                  <a:gd name="T7" fmla="*/ 51 h 76"/>
                  <a:gd name="T8" fmla="*/ 36 w 36"/>
                  <a:gd name="T9" fmla="*/ 58 h 76"/>
                  <a:gd name="T10" fmla="*/ 30 w 36"/>
                  <a:gd name="T11" fmla="*/ 58 h 76"/>
                  <a:gd name="T12" fmla="*/ 30 w 36"/>
                  <a:gd name="T13" fmla="*/ 76 h 76"/>
                  <a:gd name="T14" fmla="*/ 21 w 36"/>
                  <a:gd name="T15" fmla="*/ 76 h 76"/>
                  <a:gd name="T16" fmla="*/ 21 w 36"/>
                  <a:gd name="T17" fmla="*/ 58 h 76"/>
                  <a:gd name="T18" fmla="*/ 0 w 36"/>
                  <a:gd name="T19" fmla="*/ 58 h 76"/>
                  <a:gd name="T20" fmla="*/ 0 w 36"/>
                  <a:gd name="T21" fmla="*/ 51 h 76"/>
                  <a:gd name="T22" fmla="*/ 17 w 36"/>
                  <a:gd name="T23" fmla="*/ 0 h 76"/>
                  <a:gd name="T24" fmla="*/ 21 w 36"/>
                  <a:gd name="T25" fmla="*/ 51 h 76"/>
                  <a:gd name="T26" fmla="*/ 21 w 36"/>
                  <a:gd name="T27" fmla="*/ 11 h 76"/>
                  <a:gd name="T28" fmla="*/ 15 w 36"/>
                  <a:gd name="T29" fmla="*/ 31 h 76"/>
                  <a:gd name="T30" fmla="*/ 9 w 36"/>
                  <a:gd name="T31" fmla="*/ 51 h 76"/>
                  <a:gd name="T32" fmla="*/ 21 w 36"/>
                  <a:gd name="T33"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63" name="椭圆 62"/>
            <p:cNvSpPr/>
            <p:nvPr/>
          </p:nvSpPr>
          <p:spPr>
            <a:xfrm>
              <a:off x="5145816" y="3151603"/>
              <a:ext cx="687491" cy="687491"/>
            </a:xfrm>
            <a:prstGeom prst="ellipse">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3500000" scaled="1"/>
                <a:tileRect/>
              </a:gradFill>
              <a:prstDash val="solid"/>
              <a:miter lim="800000"/>
            </a:ln>
            <a:effectLst>
              <a:outerShdw blurRad="190500" dist="88900" dir="2700000" algn="tl" rotWithShape="0">
                <a:prstClr val="black">
                  <a:alpha val="3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64" name="椭圆 63"/>
            <p:cNvSpPr/>
            <p:nvPr/>
          </p:nvSpPr>
          <p:spPr>
            <a:xfrm>
              <a:off x="5223129" y="3228917"/>
              <a:ext cx="532864" cy="532864"/>
            </a:xfrm>
            <a:prstGeom prst="ellipse">
              <a:avLst/>
            </a:prstGeom>
            <a:solidFill>
              <a:srgbClr val="00BDFF">
                <a:lumMod val="50000"/>
              </a:srgbClr>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grpSp>
          <p:nvGrpSpPr>
            <p:cNvPr id="65" name="组合 64"/>
            <p:cNvGrpSpPr/>
            <p:nvPr/>
          </p:nvGrpSpPr>
          <p:grpSpPr>
            <a:xfrm>
              <a:off x="5356413" y="3368154"/>
              <a:ext cx="515550" cy="458791"/>
              <a:chOff x="688976" y="7240588"/>
              <a:chExt cx="519113" cy="461963"/>
            </a:xfrm>
          </p:grpSpPr>
          <p:sp>
            <p:nvSpPr>
              <p:cNvPr id="71"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72" name="Freeform 65"/>
              <p:cNvSpPr>
                <a:spLocks noEditPoints="1"/>
              </p:cNvSpPr>
              <p:nvPr/>
            </p:nvSpPr>
            <p:spPr bwMode="auto">
              <a:xfrm>
                <a:off x="688976" y="7240588"/>
                <a:ext cx="115888" cy="295275"/>
              </a:xfrm>
              <a:custGeom>
                <a:avLst/>
                <a:gdLst>
                  <a:gd name="T0" fmla="*/ 17 w 31"/>
                  <a:gd name="T1" fmla="*/ 0 h 78"/>
                  <a:gd name="T2" fmla="*/ 29 w 31"/>
                  <a:gd name="T3" fmla="*/ 5 h 78"/>
                  <a:gd name="T4" fmla="*/ 31 w 31"/>
                  <a:gd name="T5" fmla="*/ 18 h 78"/>
                  <a:gd name="T6" fmla="*/ 31 w 31"/>
                  <a:gd name="T7" fmla="*/ 63 h 78"/>
                  <a:gd name="T8" fmla="*/ 27 w 31"/>
                  <a:gd name="T9" fmla="*/ 74 h 78"/>
                  <a:gd name="T10" fmla="*/ 16 w 31"/>
                  <a:gd name="T11" fmla="*/ 78 h 78"/>
                  <a:gd name="T12" fmla="*/ 3 w 31"/>
                  <a:gd name="T13" fmla="*/ 72 h 78"/>
                  <a:gd name="T14" fmla="*/ 0 w 31"/>
                  <a:gd name="T15" fmla="*/ 57 h 78"/>
                  <a:gd name="T16" fmla="*/ 0 w 31"/>
                  <a:gd name="T17" fmla="*/ 21 h 78"/>
                  <a:gd name="T18" fmla="*/ 3 w 31"/>
                  <a:gd name="T19" fmla="*/ 6 h 78"/>
                  <a:gd name="T20" fmla="*/ 17 w 31"/>
                  <a:gd name="T21" fmla="*/ 0 h 78"/>
                  <a:gd name="T22" fmla="*/ 16 w 31"/>
                  <a:gd name="T23" fmla="*/ 70 h 78"/>
                  <a:gd name="T24" fmla="*/ 23 w 31"/>
                  <a:gd name="T25" fmla="*/ 60 h 78"/>
                  <a:gd name="T26" fmla="*/ 23 w 31"/>
                  <a:gd name="T27" fmla="*/ 17 h 78"/>
                  <a:gd name="T28" fmla="*/ 16 w 31"/>
                  <a:gd name="T29" fmla="*/ 7 h 78"/>
                  <a:gd name="T30" fmla="*/ 9 w 31"/>
                  <a:gd name="T31" fmla="*/ 17 h 78"/>
                  <a:gd name="T32" fmla="*/ 9 w 31"/>
                  <a:gd name="T33" fmla="*/ 20 h 78"/>
                  <a:gd name="T34" fmla="*/ 9 w 31"/>
                  <a:gd name="T35" fmla="*/ 23 h 78"/>
                  <a:gd name="T36" fmla="*/ 9 w 31"/>
                  <a:gd name="T37" fmla="*/ 36 h 78"/>
                  <a:gd name="T38" fmla="*/ 9 w 31"/>
                  <a:gd name="T39" fmla="*/ 48 h 78"/>
                  <a:gd name="T40" fmla="*/ 9 w 31"/>
                  <a:gd name="T41" fmla="*/ 59 h 78"/>
                  <a:gd name="T42" fmla="*/ 16 w 31"/>
                  <a:gd name="T4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66" name="Freeform 60"/>
            <p:cNvSpPr/>
            <p:nvPr/>
          </p:nvSpPr>
          <p:spPr bwMode="auto">
            <a:xfrm>
              <a:off x="5495943" y="3360735"/>
              <a:ext cx="117307" cy="290095"/>
            </a:xfrm>
            <a:custGeom>
              <a:avLst/>
              <a:gdLst>
                <a:gd name="T0" fmla="*/ 0 w 31"/>
                <a:gd name="T1" fmla="*/ 16 h 77"/>
                <a:gd name="T2" fmla="*/ 4 w 31"/>
                <a:gd name="T3" fmla="*/ 4 h 77"/>
                <a:gd name="T4" fmla="*/ 16 w 31"/>
                <a:gd name="T5" fmla="*/ 0 h 77"/>
                <a:gd name="T6" fmla="*/ 29 w 31"/>
                <a:gd name="T7" fmla="*/ 6 h 77"/>
                <a:gd name="T8" fmla="*/ 31 w 31"/>
                <a:gd name="T9" fmla="*/ 22 h 77"/>
                <a:gd name="T10" fmla="*/ 30 w 31"/>
                <a:gd name="T11" fmla="*/ 30 h 77"/>
                <a:gd name="T12" fmla="*/ 27 w 31"/>
                <a:gd name="T13" fmla="*/ 38 h 77"/>
                <a:gd name="T14" fmla="*/ 18 w 31"/>
                <a:gd name="T15" fmla="*/ 52 h 77"/>
                <a:gd name="T16" fmla="*/ 11 w 31"/>
                <a:gd name="T17" fmla="*/ 68 h 77"/>
                <a:gd name="T18" fmla="*/ 31 w 31"/>
                <a:gd name="T19" fmla="*/ 68 h 77"/>
                <a:gd name="T20" fmla="*/ 31 w 31"/>
                <a:gd name="T21" fmla="*/ 76 h 77"/>
                <a:gd name="T22" fmla="*/ 8 w 31"/>
                <a:gd name="T23" fmla="*/ 77 h 77"/>
                <a:gd name="T24" fmla="*/ 0 w 31"/>
                <a:gd name="T25" fmla="*/ 76 h 77"/>
                <a:gd name="T26" fmla="*/ 0 w 31"/>
                <a:gd name="T27" fmla="*/ 76 h 77"/>
                <a:gd name="T28" fmla="*/ 5 w 31"/>
                <a:gd name="T29" fmla="*/ 55 h 77"/>
                <a:gd name="T30" fmla="*/ 17 w 31"/>
                <a:gd name="T31" fmla="*/ 37 h 77"/>
                <a:gd name="T32" fmla="*/ 21 w 31"/>
                <a:gd name="T33" fmla="*/ 20 h 77"/>
                <a:gd name="T34" fmla="*/ 21 w 31"/>
                <a:gd name="T35" fmla="*/ 19 h 77"/>
                <a:gd name="T36" fmla="*/ 21 w 31"/>
                <a:gd name="T37" fmla="*/ 17 h 77"/>
                <a:gd name="T38" fmla="*/ 21 w 31"/>
                <a:gd name="T39" fmla="*/ 12 h 77"/>
                <a:gd name="T40" fmla="*/ 15 w 31"/>
                <a:gd name="T41" fmla="*/ 7 h 77"/>
                <a:gd name="T42" fmla="*/ 10 w 31"/>
                <a:gd name="T43" fmla="*/ 16 h 77"/>
                <a:gd name="T44" fmla="*/ 10 w 31"/>
                <a:gd name="T45" fmla="*/ 19 h 77"/>
                <a:gd name="T46" fmla="*/ 10 w 31"/>
                <a:gd name="T47" fmla="*/ 21 h 77"/>
                <a:gd name="T48" fmla="*/ 10 w 31"/>
                <a:gd name="T49" fmla="*/ 23 h 77"/>
                <a:gd name="T50" fmla="*/ 10 w 31"/>
                <a:gd name="T51" fmla="*/ 26 h 77"/>
                <a:gd name="T52" fmla="*/ 0 w 31"/>
                <a:gd name="T53" fmla="*/ 26 h 77"/>
                <a:gd name="T54" fmla="*/ 0 w 31"/>
                <a:gd name="T55"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67" name="文本框 66"/>
            <p:cNvSpPr txBox="1"/>
            <p:nvPr/>
          </p:nvSpPr>
          <p:spPr>
            <a:xfrm>
              <a:off x="2431160" y="2558571"/>
              <a:ext cx="1706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成立项目小组</a:t>
              </a:r>
            </a:p>
          </p:txBody>
        </p:sp>
        <p:sp>
          <p:nvSpPr>
            <p:cNvPr id="68" name="文本框 67"/>
            <p:cNvSpPr txBox="1"/>
            <p:nvPr/>
          </p:nvSpPr>
          <p:spPr>
            <a:xfrm>
              <a:off x="4528247" y="2558571"/>
              <a:ext cx="1706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进行视频查找</a:t>
              </a:r>
            </a:p>
          </p:txBody>
        </p:sp>
        <p:sp>
          <p:nvSpPr>
            <p:cNvPr id="69" name="文本框 68"/>
            <p:cNvSpPr txBox="1"/>
            <p:nvPr/>
          </p:nvSpPr>
          <p:spPr>
            <a:xfrm>
              <a:off x="6524355" y="2558571"/>
              <a:ext cx="1706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进行主题选择</a:t>
              </a:r>
            </a:p>
          </p:txBody>
        </p:sp>
        <p:sp>
          <p:nvSpPr>
            <p:cNvPr id="70" name="文本框 69"/>
            <p:cNvSpPr txBox="1"/>
            <p:nvPr/>
          </p:nvSpPr>
          <p:spPr>
            <a:xfrm>
              <a:off x="8587032" y="2558571"/>
              <a:ext cx="2214880" cy="3987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rPr>
                <a:t>进行项目查找讨论</a:t>
              </a:r>
            </a:p>
          </p:txBody>
        </p:sp>
      </p:grpSp>
      <p:sp>
        <p:nvSpPr>
          <p:cNvPr id="83" name="矩形 82"/>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小组介绍</a:t>
            </a:r>
          </a:p>
        </p:txBody>
      </p:sp>
      <p:sp>
        <p:nvSpPr>
          <p:cNvPr id="30" name="文本框 29"/>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31" name="文本框 30"/>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2</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4436112" y="1597477"/>
            <a:ext cx="2935075" cy="2935075"/>
          </a:xfrm>
          <a:custGeom>
            <a:avLst/>
            <a:gdLst>
              <a:gd name="connsiteX0" fmla="*/ 2658397 w 5316794"/>
              <a:gd name="connsiteY0" fmla="*/ 0 h 5316794"/>
              <a:gd name="connsiteX1" fmla="*/ 5316794 w 5316794"/>
              <a:gd name="connsiteY1" fmla="*/ 2658397 h 5316794"/>
              <a:gd name="connsiteX2" fmla="*/ 4349385 w 5316794"/>
              <a:gd name="connsiteY2" fmla="*/ 4709746 h 5316794"/>
              <a:gd name="connsiteX3" fmla="*/ 4262469 w 5316794"/>
              <a:gd name="connsiteY3" fmla="*/ 4774740 h 5316794"/>
              <a:gd name="connsiteX4" fmla="*/ 5316794 w 5316794"/>
              <a:gd name="connsiteY4" fmla="*/ 5316794 h 5316794"/>
              <a:gd name="connsiteX5" fmla="*/ 2706329 w 5316794"/>
              <a:gd name="connsiteY5" fmla="*/ 5316794 h 5316794"/>
              <a:gd name="connsiteX6" fmla="*/ 2706329 w 5316794"/>
              <a:gd name="connsiteY6" fmla="*/ 5314374 h 5316794"/>
              <a:gd name="connsiteX7" fmla="*/ 2658397 w 5316794"/>
              <a:gd name="connsiteY7" fmla="*/ 5316794 h 5316794"/>
              <a:gd name="connsiteX8" fmla="*/ 0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4126589" y="0"/>
                  <a:pt x="5316794" y="1190205"/>
                  <a:pt x="5316794" y="2658397"/>
                </a:cubicBezTo>
                <a:cubicBezTo>
                  <a:pt x="5316794" y="3484255"/>
                  <a:pt x="4940206" y="4222156"/>
                  <a:pt x="4349385" y="4709746"/>
                </a:cubicBezTo>
                <a:lnTo>
                  <a:pt x="4262469" y="4774740"/>
                </a:lnTo>
                <a:lnTo>
                  <a:pt x="5316794" y="5316794"/>
                </a:lnTo>
                <a:lnTo>
                  <a:pt x="2706329" y="5316794"/>
                </a:lnTo>
                <a:lnTo>
                  <a:pt x="2706329" y="5314374"/>
                </a:lnTo>
                <a:lnTo>
                  <a:pt x="2658397" y="5316794"/>
                </a:lnTo>
                <a:cubicBezTo>
                  <a:pt x="1190205" y="5316794"/>
                  <a:pt x="0" y="4126589"/>
                  <a:pt x="0" y="2658397"/>
                </a:cubicBezTo>
                <a:cubicBezTo>
                  <a:pt x="0" y="1190205"/>
                  <a:pt x="1190205"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4" name="椭圆 33"/>
          <p:cNvSpPr/>
          <p:nvPr/>
        </p:nvSpPr>
        <p:spPr>
          <a:xfrm>
            <a:off x="4775309" y="1936674"/>
            <a:ext cx="2256682" cy="2256682"/>
          </a:xfrm>
          <a:prstGeom prst="ellipse">
            <a:avLst/>
          </a:prstGeom>
          <a:solidFill>
            <a:sysClr val="window" lastClr="FFFFFF"/>
          </a:solidFill>
          <a:ln w="12700" cap="flat" cmpd="sng" algn="ctr">
            <a:noFill/>
            <a:prstDash val="solid"/>
            <a:miter lim="800000"/>
          </a:ln>
          <a:effectLst>
            <a:innerShdw blurRad="190500" dist="88900" dir="13500000">
              <a:prstClr val="black">
                <a:alpha val="4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5" name="任意多边形 34"/>
          <p:cNvSpPr/>
          <p:nvPr/>
        </p:nvSpPr>
        <p:spPr>
          <a:xfrm flipH="1">
            <a:off x="6644834" y="1669193"/>
            <a:ext cx="1152000" cy="1152000"/>
          </a:xfrm>
          <a:custGeom>
            <a:avLst/>
            <a:gdLst>
              <a:gd name="connsiteX0" fmla="*/ 2658397 w 5316794"/>
              <a:gd name="connsiteY0" fmla="*/ 0 h 5316794"/>
              <a:gd name="connsiteX1" fmla="*/ 0 w 5316794"/>
              <a:gd name="connsiteY1" fmla="*/ 2658397 h 5316794"/>
              <a:gd name="connsiteX2" fmla="*/ 2658397 w 5316794"/>
              <a:gd name="connsiteY2" fmla="*/ 5316794 h 5316794"/>
              <a:gd name="connsiteX3" fmla="*/ 2706329 w 5316794"/>
              <a:gd name="connsiteY3" fmla="*/ 5314374 h 5316794"/>
              <a:gd name="connsiteX4" fmla="*/ 2706329 w 5316794"/>
              <a:gd name="connsiteY4" fmla="*/ 5316794 h 5316794"/>
              <a:gd name="connsiteX5" fmla="*/ 5316794 w 5316794"/>
              <a:gd name="connsiteY5" fmla="*/ 5316794 h 5316794"/>
              <a:gd name="connsiteX6" fmla="*/ 4262469 w 5316794"/>
              <a:gd name="connsiteY6" fmla="*/ 4774740 h 5316794"/>
              <a:gd name="connsiteX7" fmla="*/ 4349384 w 5316794"/>
              <a:gd name="connsiteY7" fmla="*/ 4709746 h 5316794"/>
              <a:gd name="connsiteX8" fmla="*/ 5316794 w 5316794"/>
              <a:gd name="connsiteY8" fmla="*/ 2658397 h 5316794"/>
              <a:gd name="connsiteX9" fmla="*/ 2658397 w 5316794"/>
              <a:gd name="connsiteY9" fmla="*/ 0 h 531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794" h="5316794">
                <a:moveTo>
                  <a:pt x="2658397" y="0"/>
                </a:moveTo>
                <a:cubicBezTo>
                  <a:pt x="1190205" y="0"/>
                  <a:pt x="0" y="1190205"/>
                  <a:pt x="0" y="2658397"/>
                </a:cubicBezTo>
                <a:cubicBezTo>
                  <a:pt x="0" y="4126589"/>
                  <a:pt x="1190205" y="5316794"/>
                  <a:pt x="2658397" y="5316794"/>
                </a:cubicBezTo>
                <a:lnTo>
                  <a:pt x="2706329" y="5314374"/>
                </a:lnTo>
                <a:lnTo>
                  <a:pt x="2706329" y="5316794"/>
                </a:lnTo>
                <a:lnTo>
                  <a:pt x="5316794" y="5316794"/>
                </a:lnTo>
                <a:lnTo>
                  <a:pt x="4262469" y="4774740"/>
                </a:lnTo>
                <a:lnTo>
                  <a:pt x="4349384" y="4709746"/>
                </a:lnTo>
                <a:cubicBezTo>
                  <a:pt x="4940206" y="4222156"/>
                  <a:pt x="5316794" y="3484255"/>
                  <a:pt x="5316794" y="2658397"/>
                </a:cubicBezTo>
                <a:cubicBezTo>
                  <a:pt x="5316794" y="1190205"/>
                  <a:pt x="4126589" y="0"/>
                  <a:pt x="2658397" y="0"/>
                </a:cubicBezTo>
                <a:close/>
              </a:path>
            </a:pathLst>
          </a:custGeom>
          <a:solidFill>
            <a:srgbClr val="009DD9"/>
          </a:solidFill>
          <a:ln w="222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36" name="椭圆 35"/>
          <p:cNvSpPr/>
          <p:nvPr/>
        </p:nvSpPr>
        <p:spPr>
          <a:xfrm>
            <a:off x="6777967" y="1802326"/>
            <a:ext cx="885734" cy="885734"/>
          </a:xfrm>
          <a:prstGeom prst="ellipse">
            <a:avLst/>
          </a:prstGeom>
          <a:solidFill>
            <a:sysClr val="window" lastClr="FFFFFF"/>
          </a:solidFill>
          <a:ln w="12700" cap="flat" cmpd="sng" algn="ctr">
            <a:noFill/>
            <a:prstDash val="solid"/>
            <a:miter lim="800000"/>
          </a:ln>
          <a:effectLst>
            <a:innerShdw blurRad="127000" dist="50800" dir="135000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细黑" panose="02010600040101010101"/>
            </a:endParaRPr>
          </a:p>
        </p:txBody>
      </p:sp>
      <p:sp>
        <p:nvSpPr>
          <p:cNvPr id="41" name="文本框 40"/>
          <p:cNvSpPr txBox="1"/>
          <p:nvPr/>
        </p:nvSpPr>
        <p:spPr>
          <a:xfrm>
            <a:off x="4990583" y="2649515"/>
            <a:ext cx="1826141" cy="584775"/>
          </a:xfrm>
          <a:prstGeom prst="rect">
            <a:avLst/>
          </a:prstGeom>
          <a:noFill/>
        </p:spPr>
        <p:txBody>
          <a:bodyPr wrap="none" rtlCol="0">
            <a:spAutoFit/>
          </a:bodyPr>
          <a:lstStyle/>
          <a:p>
            <a:pPr algn="ctr"/>
            <a:r>
              <a:rPr lang="zh-CN" altLang="en-US" sz="3200" b="1" dirty="0">
                <a:solidFill>
                  <a:prstClr val="black">
                    <a:lumMod val="95000"/>
                    <a:lumOff val="5000"/>
                  </a:prstClr>
                </a:solidFill>
                <a:latin typeface="微软雅黑" panose="020B0503020204020204" pitchFamily="34" charset="-122"/>
              </a:rPr>
              <a:t>探讨过程</a:t>
            </a:r>
            <a:endParaRPr lang="en-US" altLang="zh-CN" sz="1600" dirty="0">
              <a:solidFill>
                <a:prstClr val="black">
                  <a:lumMod val="95000"/>
                  <a:lumOff val="5000"/>
                </a:prstClr>
              </a:solidFill>
              <a:latin typeface="Arial" panose="020B0604020202020204"/>
              <a:ea typeface="华文细黑" panose="02010600040101010101"/>
            </a:endParaRPr>
          </a:p>
        </p:txBody>
      </p:sp>
      <p:grpSp>
        <p:nvGrpSpPr>
          <p:cNvPr id="47" name="组合 46"/>
          <p:cNvGrpSpPr/>
          <p:nvPr/>
        </p:nvGrpSpPr>
        <p:grpSpPr>
          <a:xfrm>
            <a:off x="6964281" y="2013883"/>
            <a:ext cx="576636" cy="536309"/>
            <a:chOff x="6992938" y="2301876"/>
            <a:chExt cx="1974850" cy="1836738"/>
          </a:xfrm>
          <a:solidFill>
            <a:srgbClr val="00243A">
              <a:lumMod val="90000"/>
              <a:lumOff val="10000"/>
            </a:srgbClr>
          </a:solidFill>
        </p:grpSpPr>
        <p:sp>
          <p:nvSpPr>
            <p:cNvPr id="48" name="Freeform 137"/>
            <p:cNvSpPr/>
            <p:nvPr/>
          </p:nvSpPr>
          <p:spPr bwMode="auto">
            <a:xfrm>
              <a:off x="8062913" y="2301876"/>
              <a:ext cx="904875" cy="1836738"/>
            </a:xfrm>
            <a:custGeom>
              <a:avLst/>
              <a:gdLst>
                <a:gd name="T0" fmla="*/ 123 w 241"/>
                <a:gd name="T1" fmla="*/ 55 h 489"/>
                <a:gd name="T2" fmla="*/ 0 w 241"/>
                <a:gd name="T3" fmla="*/ 222 h 489"/>
                <a:gd name="T4" fmla="*/ 0 w 241"/>
                <a:gd name="T5" fmla="*/ 275 h 489"/>
                <a:gd name="T6" fmla="*/ 109 w 241"/>
                <a:gd name="T7" fmla="*/ 489 h 489"/>
                <a:gd name="T8" fmla="*/ 180 w 241"/>
                <a:gd name="T9" fmla="*/ 366 h 489"/>
                <a:gd name="T10" fmla="*/ 149 w 241"/>
                <a:gd name="T11" fmla="*/ 273 h 489"/>
                <a:gd name="T12" fmla="*/ 15 w 241"/>
                <a:gd name="T13" fmla="*/ 242 h 489"/>
                <a:gd name="T14" fmla="*/ 148 w 241"/>
                <a:gd name="T15" fmla="*/ 242 h 489"/>
                <a:gd name="T16" fmla="*/ 204 w 241"/>
                <a:gd name="T17" fmla="*/ 194 h 489"/>
                <a:gd name="T18" fmla="*/ 233 w 241"/>
                <a:gd name="T19" fmla="*/ 53 h 489"/>
                <a:gd name="T20" fmla="*/ 123 w 241"/>
                <a:gd name="T21" fmla="*/ 5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123" y="55"/>
                  </a:moveTo>
                  <a:cubicBezTo>
                    <a:pt x="59" y="100"/>
                    <a:pt x="0" y="222"/>
                    <a:pt x="0" y="222"/>
                  </a:cubicBezTo>
                  <a:cubicBezTo>
                    <a:pt x="0" y="275"/>
                    <a:pt x="0" y="275"/>
                    <a:pt x="0" y="275"/>
                  </a:cubicBezTo>
                  <a:cubicBezTo>
                    <a:pt x="11" y="384"/>
                    <a:pt x="109" y="489"/>
                    <a:pt x="109" y="489"/>
                  </a:cubicBezTo>
                  <a:cubicBezTo>
                    <a:pt x="109" y="489"/>
                    <a:pt x="150" y="428"/>
                    <a:pt x="180" y="366"/>
                  </a:cubicBezTo>
                  <a:cubicBezTo>
                    <a:pt x="209" y="304"/>
                    <a:pt x="187" y="289"/>
                    <a:pt x="149" y="273"/>
                  </a:cubicBezTo>
                  <a:cubicBezTo>
                    <a:pt x="87" y="248"/>
                    <a:pt x="15" y="242"/>
                    <a:pt x="15" y="242"/>
                  </a:cubicBezTo>
                  <a:cubicBezTo>
                    <a:pt x="15" y="242"/>
                    <a:pt x="102" y="242"/>
                    <a:pt x="148" y="242"/>
                  </a:cubicBezTo>
                  <a:cubicBezTo>
                    <a:pt x="194" y="242"/>
                    <a:pt x="204" y="194"/>
                    <a:pt x="204" y="194"/>
                  </a:cubicBezTo>
                  <a:cubicBezTo>
                    <a:pt x="204" y="194"/>
                    <a:pt x="225" y="105"/>
                    <a:pt x="233" y="53"/>
                  </a:cubicBezTo>
                  <a:cubicBezTo>
                    <a:pt x="241" y="0"/>
                    <a:pt x="186" y="11"/>
                    <a:pt x="12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49" name="Freeform 138"/>
            <p:cNvSpPr/>
            <p:nvPr/>
          </p:nvSpPr>
          <p:spPr bwMode="auto">
            <a:xfrm>
              <a:off x="6992938" y="2301876"/>
              <a:ext cx="904875" cy="1836738"/>
            </a:xfrm>
            <a:custGeom>
              <a:avLst/>
              <a:gdLst>
                <a:gd name="T0" fmla="*/ 241 w 241"/>
                <a:gd name="T1" fmla="*/ 222 h 489"/>
                <a:gd name="T2" fmla="*/ 118 w 241"/>
                <a:gd name="T3" fmla="*/ 55 h 489"/>
                <a:gd name="T4" fmla="*/ 8 w 241"/>
                <a:gd name="T5" fmla="*/ 53 h 489"/>
                <a:gd name="T6" fmla="*/ 37 w 241"/>
                <a:gd name="T7" fmla="*/ 194 h 489"/>
                <a:gd name="T8" fmla="*/ 93 w 241"/>
                <a:gd name="T9" fmla="*/ 242 h 489"/>
                <a:gd name="T10" fmla="*/ 226 w 241"/>
                <a:gd name="T11" fmla="*/ 242 h 489"/>
                <a:gd name="T12" fmla="*/ 92 w 241"/>
                <a:gd name="T13" fmla="*/ 273 h 489"/>
                <a:gd name="T14" fmla="*/ 61 w 241"/>
                <a:gd name="T15" fmla="*/ 366 h 489"/>
                <a:gd name="T16" fmla="*/ 132 w 241"/>
                <a:gd name="T17" fmla="*/ 489 h 489"/>
                <a:gd name="T18" fmla="*/ 241 w 241"/>
                <a:gd name="T19" fmla="*/ 275 h 489"/>
                <a:gd name="T20" fmla="*/ 241 w 241"/>
                <a:gd name="T21" fmla="*/ 2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489">
                  <a:moveTo>
                    <a:pt x="241" y="222"/>
                  </a:moveTo>
                  <a:cubicBezTo>
                    <a:pt x="241" y="222"/>
                    <a:pt x="182" y="100"/>
                    <a:pt x="118" y="55"/>
                  </a:cubicBezTo>
                  <a:cubicBezTo>
                    <a:pt x="55" y="11"/>
                    <a:pt x="0" y="0"/>
                    <a:pt x="8" y="53"/>
                  </a:cubicBezTo>
                  <a:cubicBezTo>
                    <a:pt x="16" y="105"/>
                    <a:pt x="37" y="194"/>
                    <a:pt x="37" y="194"/>
                  </a:cubicBezTo>
                  <a:cubicBezTo>
                    <a:pt x="37" y="194"/>
                    <a:pt x="47" y="242"/>
                    <a:pt x="93" y="242"/>
                  </a:cubicBezTo>
                  <a:cubicBezTo>
                    <a:pt x="139" y="242"/>
                    <a:pt x="226" y="242"/>
                    <a:pt x="226" y="242"/>
                  </a:cubicBezTo>
                  <a:cubicBezTo>
                    <a:pt x="226" y="242"/>
                    <a:pt x="154" y="248"/>
                    <a:pt x="92" y="273"/>
                  </a:cubicBezTo>
                  <a:cubicBezTo>
                    <a:pt x="54" y="289"/>
                    <a:pt x="32" y="304"/>
                    <a:pt x="61" y="366"/>
                  </a:cubicBezTo>
                  <a:cubicBezTo>
                    <a:pt x="90" y="428"/>
                    <a:pt x="132" y="489"/>
                    <a:pt x="132" y="489"/>
                  </a:cubicBezTo>
                  <a:cubicBezTo>
                    <a:pt x="132" y="489"/>
                    <a:pt x="230" y="384"/>
                    <a:pt x="241" y="275"/>
                  </a:cubicBezTo>
                  <a:lnTo>
                    <a:pt x="241"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0" name="Freeform 139"/>
            <p:cNvSpPr/>
            <p:nvPr/>
          </p:nvSpPr>
          <p:spPr bwMode="auto">
            <a:xfrm>
              <a:off x="7934325" y="3176588"/>
              <a:ext cx="90488" cy="192088"/>
            </a:xfrm>
            <a:custGeom>
              <a:avLst/>
              <a:gdLst>
                <a:gd name="T0" fmla="*/ 24 w 24"/>
                <a:gd name="T1" fmla="*/ 23 h 51"/>
                <a:gd name="T2" fmla="*/ 23 w 24"/>
                <a:gd name="T3" fmla="*/ 0 h 51"/>
                <a:gd name="T4" fmla="*/ 1 w 24"/>
                <a:gd name="T5" fmla="*/ 0 h 51"/>
                <a:gd name="T6" fmla="*/ 0 w 24"/>
                <a:gd name="T7" fmla="*/ 23 h 51"/>
                <a:gd name="T8" fmla="*/ 1 w 24"/>
                <a:gd name="T9" fmla="*/ 51 h 51"/>
                <a:gd name="T10" fmla="*/ 23 w 24"/>
                <a:gd name="T11" fmla="*/ 51 h 51"/>
                <a:gd name="T12" fmla="*/ 24 w 24"/>
                <a:gd name="T13" fmla="*/ 23 h 51"/>
              </a:gdLst>
              <a:ahLst/>
              <a:cxnLst>
                <a:cxn ang="0">
                  <a:pos x="T0" y="T1"/>
                </a:cxn>
                <a:cxn ang="0">
                  <a:pos x="T2" y="T3"/>
                </a:cxn>
                <a:cxn ang="0">
                  <a:pos x="T4" y="T5"/>
                </a:cxn>
                <a:cxn ang="0">
                  <a:pos x="T6" y="T7"/>
                </a:cxn>
                <a:cxn ang="0">
                  <a:pos x="T8" y="T9"/>
                </a:cxn>
                <a:cxn ang="0">
                  <a:pos x="T10" y="T11"/>
                </a:cxn>
                <a:cxn ang="0">
                  <a:pos x="T12" y="T13"/>
                </a:cxn>
              </a:cxnLst>
              <a:rect l="0" t="0" r="r" b="b"/>
              <a:pathLst>
                <a:path w="24" h="51">
                  <a:moveTo>
                    <a:pt x="24" y="23"/>
                  </a:moveTo>
                  <a:cubicBezTo>
                    <a:pt x="24" y="11"/>
                    <a:pt x="23" y="3"/>
                    <a:pt x="23" y="0"/>
                  </a:cubicBezTo>
                  <a:cubicBezTo>
                    <a:pt x="1" y="0"/>
                    <a:pt x="1" y="0"/>
                    <a:pt x="1" y="0"/>
                  </a:cubicBezTo>
                  <a:cubicBezTo>
                    <a:pt x="1" y="3"/>
                    <a:pt x="0" y="11"/>
                    <a:pt x="0" y="23"/>
                  </a:cubicBezTo>
                  <a:cubicBezTo>
                    <a:pt x="0" y="30"/>
                    <a:pt x="0" y="40"/>
                    <a:pt x="1" y="51"/>
                  </a:cubicBezTo>
                  <a:cubicBezTo>
                    <a:pt x="23" y="51"/>
                    <a:pt x="23" y="51"/>
                    <a:pt x="23" y="51"/>
                  </a:cubicBezTo>
                  <a:cubicBezTo>
                    <a:pt x="24" y="40"/>
                    <a:pt x="24" y="30"/>
                    <a:pt x="2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1" name="Freeform 140"/>
            <p:cNvSpPr/>
            <p:nvPr/>
          </p:nvSpPr>
          <p:spPr bwMode="auto">
            <a:xfrm>
              <a:off x="7916863" y="3384551"/>
              <a:ext cx="127000" cy="539750"/>
            </a:xfrm>
            <a:custGeom>
              <a:avLst/>
              <a:gdLst>
                <a:gd name="T0" fmla="*/ 5 w 34"/>
                <a:gd name="T1" fmla="*/ 0 h 144"/>
                <a:gd name="T2" fmla="*/ 5 w 34"/>
                <a:gd name="T3" fmla="*/ 3 h 144"/>
                <a:gd name="T4" fmla="*/ 3 w 34"/>
                <a:gd name="T5" fmla="*/ 15 h 144"/>
                <a:gd name="T6" fmla="*/ 0 w 34"/>
                <a:gd name="T7" fmla="*/ 61 h 144"/>
                <a:gd name="T8" fmla="*/ 4 w 34"/>
                <a:gd name="T9" fmla="*/ 120 h 144"/>
                <a:gd name="T10" fmla="*/ 17 w 34"/>
                <a:gd name="T11" fmla="*/ 144 h 144"/>
                <a:gd name="T12" fmla="*/ 30 w 34"/>
                <a:gd name="T13" fmla="*/ 120 h 144"/>
                <a:gd name="T14" fmla="*/ 34 w 34"/>
                <a:gd name="T15" fmla="*/ 61 h 144"/>
                <a:gd name="T16" fmla="*/ 29 w 34"/>
                <a:gd name="T17" fmla="*/ 0 h 144"/>
                <a:gd name="T18" fmla="*/ 5 w 3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4">
                  <a:moveTo>
                    <a:pt x="5" y="0"/>
                  </a:moveTo>
                  <a:cubicBezTo>
                    <a:pt x="5" y="1"/>
                    <a:pt x="5" y="2"/>
                    <a:pt x="5" y="3"/>
                  </a:cubicBezTo>
                  <a:cubicBezTo>
                    <a:pt x="4" y="6"/>
                    <a:pt x="3" y="10"/>
                    <a:pt x="3" y="15"/>
                  </a:cubicBezTo>
                  <a:cubicBezTo>
                    <a:pt x="1" y="26"/>
                    <a:pt x="0" y="42"/>
                    <a:pt x="0" y="61"/>
                  </a:cubicBezTo>
                  <a:cubicBezTo>
                    <a:pt x="0" y="84"/>
                    <a:pt x="1" y="105"/>
                    <a:pt x="4" y="120"/>
                  </a:cubicBezTo>
                  <a:cubicBezTo>
                    <a:pt x="6" y="136"/>
                    <a:pt x="12" y="144"/>
                    <a:pt x="17" y="144"/>
                  </a:cubicBezTo>
                  <a:cubicBezTo>
                    <a:pt x="22" y="144"/>
                    <a:pt x="27" y="136"/>
                    <a:pt x="30" y="120"/>
                  </a:cubicBezTo>
                  <a:cubicBezTo>
                    <a:pt x="33" y="105"/>
                    <a:pt x="34" y="84"/>
                    <a:pt x="34" y="61"/>
                  </a:cubicBezTo>
                  <a:cubicBezTo>
                    <a:pt x="34" y="28"/>
                    <a:pt x="30" y="6"/>
                    <a:pt x="29"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2" name="Oval 141"/>
            <p:cNvSpPr>
              <a:spLocks noChangeArrowheads="1"/>
            </p:cNvSpPr>
            <p:nvPr/>
          </p:nvSpPr>
          <p:spPr bwMode="auto">
            <a:xfrm>
              <a:off x="7923213" y="3046413"/>
              <a:ext cx="112713"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3" name="Freeform 142"/>
            <p:cNvSpPr/>
            <p:nvPr/>
          </p:nvSpPr>
          <p:spPr bwMode="auto">
            <a:xfrm>
              <a:off x="7807325" y="2659063"/>
              <a:ext cx="142875" cy="374650"/>
            </a:xfrm>
            <a:custGeom>
              <a:avLst/>
              <a:gdLst>
                <a:gd name="T0" fmla="*/ 0 w 38"/>
                <a:gd name="T1" fmla="*/ 22 h 100"/>
                <a:gd name="T2" fmla="*/ 0 w 38"/>
                <a:gd name="T3" fmla="*/ 24 h 100"/>
                <a:gd name="T4" fmla="*/ 34 w 38"/>
                <a:gd name="T5" fmla="*/ 100 h 100"/>
                <a:gd name="T6" fmla="*/ 38 w 38"/>
                <a:gd name="T7" fmla="*/ 99 h 100"/>
                <a:gd name="T8" fmla="*/ 4 w 38"/>
                <a:gd name="T9" fmla="*/ 21 h 100"/>
                <a:gd name="T10" fmla="*/ 5 w 38"/>
                <a:gd name="T11" fmla="*/ 0 h 100"/>
                <a:gd name="T12" fmla="*/ 0 w 38"/>
                <a:gd name="T13" fmla="*/ 10 h 100"/>
                <a:gd name="T14" fmla="*/ 0 w 38"/>
                <a:gd name="T15" fmla="*/ 22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0" y="22"/>
                  </a:moveTo>
                  <a:cubicBezTo>
                    <a:pt x="0" y="24"/>
                    <a:pt x="0" y="24"/>
                    <a:pt x="0" y="24"/>
                  </a:cubicBezTo>
                  <a:cubicBezTo>
                    <a:pt x="34" y="100"/>
                    <a:pt x="34" y="100"/>
                    <a:pt x="34" y="100"/>
                  </a:cubicBezTo>
                  <a:cubicBezTo>
                    <a:pt x="38" y="99"/>
                    <a:pt x="38" y="99"/>
                    <a:pt x="38" y="99"/>
                  </a:cubicBezTo>
                  <a:cubicBezTo>
                    <a:pt x="4" y="21"/>
                    <a:pt x="4" y="21"/>
                    <a:pt x="4" y="21"/>
                  </a:cubicBezTo>
                  <a:cubicBezTo>
                    <a:pt x="11" y="10"/>
                    <a:pt x="10" y="0"/>
                    <a:pt x="5" y="0"/>
                  </a:cubicBezTo>
                  <a:cubicBezTo>
                    <a:pt x="0" y="0"/>
                    <a:pt x="0" y="7"/>
                    <a:pt x="0" y="10"/>
                  </a:cubicBezTo>
                  <a:cubicBezTo>
                    <a:pt x="0" y="14"/>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sp>
          <p:nvSpPr>
            <p:cNvPr id="54" name="Freeform 143"/>
            <p:cNvSpPr/>
            <p:nvPr/>
          </p:nvSpPr>
          <p:spPr bwMode="auto">
            <a:xfrm>
              <a:off x="8010525" y="2659063"/>
              <a:ext cx="142875" cy="374650"/>
            </a:xfrm>
            <a:custGeom>
              <a:avLst/>
              <a:gdLst>
                <a:gd name="T0" fmla="*/ 4 w 38"/>
                <a:gd name="T1" fmla="*/ 100 h 100"/>
                <a:gd name="T2" fmla="*/ 38 w 38"/>
                <a:gd name="T3" fmla="*/ 24 h 100"/>
                <a:gd name="T4" fmla="*/ 38 w 38"/>
                <a:gd name="T5" fmla="*/ 22 h 100"/>
                <a:gd name="T6" fmla="*/ 38 w 38"/>
                <a:gd name="T7" fmla="*/ 10 h 100"/>
                <a:gd name="T8" fmla="*/ 33 w 38"/>
                <a:gd name="T9" fmla="*/ 0 h 100"/>
                <a:gd name="T10" fmla="*/ 34 w 38"/>
                <a:gd name="T11" fmla="*/ 21 h 100"/>
                <a:gd name="T12" fmla="*/ 0 w 38"/>
                <a:gd name="T13" fmla="*/ 99 h 100"/>
                <a:gd name="T14" fmla="*/ 4 w 3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0">
                  <a:moveTo>
                    <a:pt x="4" y="100"/>
                  </a:moveTo>
                  <a:cubicBezTo>
                    <a:pt x="38" y="24"/>
                    <a:pt x="38" y="24"/>
                    <a:pt x="38" y="24"/>
                  </a:cubicBezTo>
                  <a:cubicBezTo>
                    <a:pt x="38" y="22"/>
                    <a:pt x="38" y="22"/>
                    <a:pt x="38" y="22"/>
                  </a:cubicBezTo>
                  <a:cubicBezTo>
                    <a:pt x="38" y="22"/>
                    <a:pt x="38" y="14"/>
                    <a:pt x="38" y="10"/>
                  </a:cubicBezTo>
                  <a:cubicBezTo>
                    <a:pt x="38" y="7"/>
                    <a:pt x="38" y="0"/>
                    <a:pt x="33" y="0"/>
                  </a:cubicBezTo>
                  <a:cubicBezTo>
                    <a:pt x="28" y="0"/>
                    <a:pt x="27" y="10"/>
                    <a:pt x="34" y="21"/>
                  </a:cubicBezTo>
                  <a:cubicBezTo>
                    <a:pt x="0" y="99"/>
                    <a:pt x="0" y="99"/>
                    <a:pt x="0" y="99"/>
                  </a:cubicBezTo>
                  <a:lnTo>
                    <a:pt x="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a:endParaRPr>
            </a:p>
          </p:txBody>
        </p:sp>
      </p:grpSp>
      <p:sp>
        <p:nvSpPr>
          <p:cNvPr id="56" name="矩形 55"/>
          <p:cNvSpPr/>
          <p:nvPr/>
        </p:nvSpPr>
        <p:spPr>
          <a:xfrm>
            <a:off x="0" y="6606862"/>
            <a:ext cx="12192001" cy="251138"/>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216856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19" name="文本框 18"/>
          <p:cNvSpPr txBox="1"/>
          <p:nvPr/>
        </p:nvSpPr>
        <p:spPr>
          <a:xfrm>
            <a:off x="6591957" y="1841679"/>
            <a:ext cx="441146" cy="369332"/>
          </a:xfrm>
          <a:prstGeom prst="rect">
            <a:avLst/>
          </a:prstGeom>
          <a:noFill/>
        </p:spPr>
        <p:txBody>
          <a:bodyPr wrap="none" rtlCol="0">
            <a:spAutoFit/>
          </a:bodyPr>
          <a:lstStyle/>
          <a:p>
            <a:r>
              <a:rPr lang="en-US" altLang="zh-CN" dirty="0">
                <a:solidFill>
                  <a:srgbClr val="00243A"/>
                </a:solidFill>
                <a:latin typeface="Arial" panose="020B0604020202020204"/>
                <a:ea typeface="华文细黑" panose="02010600040101010101" charset="-122"/>
              </a:rPr>
              <a:t>01</a:t>
            </a:r>
            <a:endParaRPr lang="zh-CN" altLang="en-US" dirty="0">
              <a:solidFill>
                <a:srgbClr val="00243A"/>
              </a:solidFill>
              <a:latin typeface="Arial" panose="020B0604020202020204"/>
              <a:ea typeface="华文细黑" panose="02010600040101010101" charset="-122"/>
            </a:endParaRPr>
          </a:p>
        </p:txBody>
      </p:sp>
      <p:sp>
        <p:nvSpPr>
          <p:cNvPr id="20" name="文本框 19"/>
          <p:cNvSpPr txBox="1"/>
          <p:nvPr/>
        </p:nvSpPr>
        <p:spPr>
          <a:xfrm>
            <a:off x="6591957" y="2704564"/>
            <a:ext cx="441146" cy="369332"/>
          </a:xfrm>
          <a:prstGeom prst="rect">
            <a:avLst/>
          </a:prstGeom>
          <a:noFill/>
        </p:spPr>
        <p:txBody>
          <a:bodyPr wrap="none" rtlCol="0">
            <a:spAutoFit/>
          </a:bodyPr>
          <a:lstStyle/>
          <a:p>
            <a:r>
              <a:rPr lang="en-US" altLang="zh-CN" dirty="0">
                <a:solidFill>
                  <a:srgbClr val="00243A"/>
                </a:solidFill>
                <a:latin typeface="Arial" panose="020B0604020202020204"/>
                <a:ea typeface="华文细黑" panose="02010600040101010101" charset="-122"/>
              </a:rPr>
              <a:t>02</a:t>
            </a:r>
            <a:endParaRPr lang="zh-CN" altLang="en-US" dirty="0">
              <a:solidFill>
                <a:srgbClr val="00243A"/>
              </a:solidFill>
              <a:latin typeface="Arial" panose="020B0604020202020204"/>
              <a:ea typeface="华文细黑" panose="02010600040101010101" charset="-122"/>
            </a:endParaRPr>
          </a:p>
        </p:txBody>
      </p:sp>
      <p:sp>
        <p:nvSpPr>
          <p:cNvPr id="21" name="文本框 20"/>
          <p:cNvSpPr txBox="1"/>
          <p:nvPr/>
        </p:nvSpPr>
        <p:spPr>
          <a:xfrm>
            <a:off x="6591957" y="3567449"/>
            <a:ext cx="441146" cy="369332"/>
          </a:xfrm>
          <a:prstGeom prst="rect">
            <a:avLst/>
          </a:prstGeom>
          <a:noFill/>
        </p:spPr>
        <p:txBody>
          <a:bodyPr wrap="none" rtlCol="0">
            <a:spAutoFit/>
          </a:bodyPr>
          <a:lstStyle/>
          <a:p>
            <a:r>
              <a:rPr lang="en-US" altLang="zh-CN" dirty="0">
                <a:solidFill>
                  <a:srgbClr val="00243A"/>
                </a:solidFill>
                <a:latin typeface="Arial" panose="020B0604020202020204"/>
                <a:ea typeface="华文细黑" panose="02010600040101010101" charset="-122"/>
              </a:rPr>
              <a:t>03</a:t>
            </a:r>
            <a:endParaRPr lang="zh-CN" altLang="en-US" dirty="0">
              <a:solidFill>
                <a:srgbClr val="00243A"/>
              </a:solidFill>
              <a:latin typeface="Arial" panose="020B0604020202020204"/>
              <a:ea typeface="华文细黑" panose="02010600040101010101" charset="-122"/>
            </a:endParaRPr>
          </a:p>
        </p:txBody>
      </p:sp>
      <p:sp>
        <p:nvSpPr>
          <p:cNvPr id="23" name="文本框 22"/>
          <p:cNvSpPr txBox="1"/>
          <p:nvPr/>
        </p:nvSpPr>
        <p:spPr>
          <a:xfrm>
            <a:off x="7040933" y="2633719"/>
            <a:ext cx="1706880" cy="491490"/>
          </a:xfrm>
          <a:prstGeom prst="rect">
            <a:avLst/>
          </a:prstGeom>
          <a:noFill/>
        </p:spPr>
        <p:txBody>
          <a:bodyPr wrap="none" rtlCol="0">
            <a:spAutoFit/>
          </a:bodyPr>
          <a:lstStyle/>
          <a:p>
            <a:pPr algn="l">
              <a:lnSpc>
                <a:spcPct val="130000"/>
              </a:lnSpc>
            </a:pPr>
            <a:r>
              <a:rPr lang="zh-CN" altLang="en-US" sz="2000" dirty="0">
                <a:solidFill>
                  <a:srgbClr val="012B44"/>
                </a:solidFill>
                <a:latin typeface="Arial" panose="020B0604020202020204"/>
                <a:ea typeface="华文细黑" panose="02010600040101010101" charset="-122"/>
                <a:sym typeface="+mn-ea"/>
              </a:rPr>
              <a:t>投票决定选题</a:t>
            </a:r>
            <a:endParaRPr lang="zh-CN" altLang="en-US" sz="2000" dirty="0">
              <a:solidFill>
                <a:srgbClr val="012B44"/>
              </a:solidFill>
              <a:latin typeface="Arial" panose="020B0604020202020204"/>
              <a:ea typeface="华文细黑" panose="02010600040101010101" charset="-122"/>
            </a:endParaRPr>
          </a:p>
        </p:txBody>
      </p:sp>
      <p:sp>
        <p:nvSpPr>
          <p:cNvPr id="26" name="文本框 25"/>
          <p:cNvSpPr txBox="1"/>
          <p:nvPr/>
        </p:nvSpPr>
        <p:spPr>
          <a:xfrm>
            <a:off x="7040933" y="1776087"/>
            <a:ext cx="2468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charset="-122"/>
              </a:rPr>
              <a:t>了解选题，查找资料</a:t>
            </a:r>
          </a:p>
        </p:txBody>
      </p:sp>
      <p:sp>
        <p:nvSpPr>
          <p:cNvPr id="27" name="文本框 26"/>
          <p:cNvSpPr txBox="1"/>
          <p:nvPr/>
        </p:nvSpPr>
        <p:spPr>
          <a:xfrm>
            <a:off x="7040933" y="3491351"/>
            <a:ext cx="2722880" cy="491490"/>
          </a:xfrm>
          <a:prstGeom prst="rect">
            <a:avLst/>
          </a:prstGeom>
          <a:noFill/>
        </p:spPr>
        <p:txBody>
          <a:bodyPr wrap="none" rtlCol="0">
            <a:spAutoFit/>
          </a:bodyPr>
          <a:lstStyle/>
          <a:p>
            <a:pPr>
              <a:lnSpc>
                <a:spcPct val="130000"/>
              </a:lnSpc>
            </a:pPr>
            <a:r>
              <a:rPr lang="zh-CN" altLang="en-US" sz="2000" dirty="0">
                <a:solidFill>
                  <a:srgbClr val="012B44"/>
                </a:solidFill>
                <a:latin typeface="Arial" panose="020B0604020202020204"/>
                <a:ea typeface="华文细黑" panose="02010600040101010101" charset="-122"/>
              </a:rPr>
              <a:t>查找选题相关视频资料</a:t>
            </a: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251460" y="1029335"/>
            <a:ext cx="2825750" cy="5196205"/>
          </a:xfrm>
          <a:prstGeom prst="rect">
            <a:avLst/>
          </a:prstGeom>
        </p:spPr>
      </p:pic>
      <p:pic>
        <p:nvPicPr>
          <p:cNvPr id="5" name="图片 4"/>
          <p:cNvPicPr>
            <a:picLocks noChangeAspect="1"/>
          </p:cNvPicPr>
          <p:nvPr/>
        </p:nvPicPr>
        <p:blipFill>
          <a:blip r:embed="rId3"/>
          <a:stretch>
            <a:fillRect/>
          </a:stretch>
        </p:blipFill>
        <p:spPr>
          <a:xfrm>
            <a:off x="3333115" y="1067435"/>
            <a:ext cx="2821940" cy="5158105"/>
          </a:xfrm>
          <a:prstGeom prst="rect">
            <a:avLst/>
          </a:prstGeom>
        </p:spPr>
      </p:pic>
      <p:sp>
        <p:nvSpPr>
          <p:cNvPr id="7" name="文本框 6"/>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8" name="文本框 7"/>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3</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01090" y="982980"/>
            <a:ext cx="2713355" cy="368300"/>
          </a:xfrm>
          <a:prstGeom prst="rect">
            <a:avLst/>
          </a:prstGeom>
          <a:noFill/>
        </p:spPr>
        <p:txBody>
          <a:bodyPr wrap="square" rtlCol="0">
            <a:spAutoFit/>
          </a:bodyPr>
          <a:lstStyle/>
          <a:p>
            <a:r>
              <a:rPr lang="zh-CN" altLang="en-US"/>
              <a:t>视频资料查找</a:t>
            </a:r>
          </a:p>
        </p:txBody>
      </p:sp>
      <p:sp>
        <p:nvSpPr>
          <p:cNvPr id="8" name="文本框 7"/>
          <p:cNvSpPr txBox="1"/>
          <p:nvPr/>
        </p:nvSpPr>
        <p:spPr>
          <a:xfrm>
            <a:off x="852805" y="1490345"/>
            <a:ext cx="10485755" cy="4246245"/>
          </a:xfrm>
          <a:prstGeom prst="rect">
            <a:avLst/>
          </a:prstGeom>
          <a:noFill/>
        </p:spPr>
        <p:txBody>
          <a:bodyPr wrap="square" rtlCol="0">
            <a:spAutoFit/>
          </a:bodyPr>
          <a:lstStyle/>
          <a:p>
            <a:r>
              <a:rPr lang="zh-CN" altLang="en-US"/>
              <a:t>https://www.youtube.com/watch?v=l9NX06mvp2E</a:t>
            </a:r>
          </a:p>
          <a:p>
            <a:r>
              <a:rPr lang="zh-CN" altLang="en-US"/>
              <a:t>Giant Squid Studios 的创始人和创意总监 Matt Nava （曾担任《Flower》和《Journey》的艺术总监） 在2017年GDC大会上展示了他们是如何创造出《ABZÛ》的艺术效果的。</a:t>
            </a:r>
          </a:p>
          <a:p>
            <a:endParaRPr lang="zh-CN" altLang="en-US"/>
          </a:p>
          <a:p>
            <a:r>
              <a:rPr lang="zh-CN" altLang="en-US"/>
              <a:t>https://youtu.be/o_VHKRl9Jmo 血缘诅咒的艺术灵感</a:t>
            </a:r>
          </a:p>
          <a:p>
            <a:endParaRPr lang="zh-CN" altLang="en-US"/>
          </a:p>
          <a:p>
            <a:r>
              <a:rPr lang="zh-CN" altLang="en-US"/>
              <a:t>https://www.youtube.com/watch?v=GwXeB5oVO2Y钢琴艺术</a:t>
            </a:r>
          </a:p>
          <a:p>
            <a:endParaRPr lang="zh-CN" altLang="en-US"/>
          </a:p>
          <a:p>
            <a:r>
              <a:rPr lang="zh-CN" altLang="en-US"/>
              <a:t>https://www.bilibili.com/video/av68105539?from=search&amp;seid=7040449585693812458</a:t>
            </a:r>
          </a:p>
          <a:p>
            <a:r>
              <a:rPr lang="zh-CN" altLang="en-US"/>
              <a:t>当科技遇见艺术与文化 关于谷歌在中国对于艺术与文化的宣讲会</a:t>
            </a:r>
          </a:p>
          <a:p>
            <a:endParaRPr lang="zh-CN" altLang="en-US"/>
          </a:p>
          <a:p>
            <a:r>
              <a:rPr lang="zh-CN" altLang="en-US"/>
              <a:t> https://www.youtube.com/watch?v=Jx-1EthJeIg文化如何影响你的个性</a:t>
            </a:r>
          </a:p>
          <a:p>
            <a:endParaRPr lang="zh-CN" altLang="en-US"/>
          </a:p>
          <a:p>
            <a:r>
              <a:rPr lang="zh-CN" altLang="en-US"/>
              <a:t>https://www.youtube.com/watch?v=jPo6bby-Fcg  Moral Machines: How culture changes values​</a:t>
            </a:r>
          </a:p>
          <a:p>
            <a:r>
              <a:rPr lang="zh-CN" altLang="en-US"/>
              <a:t>道德机器实验  人工智能 自动驾驶领域   使人工只能与人类价值保持一致</a:t>
            </a:r>
          </a:p>
        </p:txBody>
      </p:sp>
      <p:sp>
        <p:nvSpPr>
          <p:cNvPr id="4" name="文本框 3"/>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5" name="文本框 4"/>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4</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5155" y="244698"/>
            <a:ext cx="90152"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9854" y="298620"/>
            <a:ext cx="1605280" cy="521970"/>
          </a:xfrm>
          <a:prstGeom prst="rect">
            <a:avLst/>
          </a:prstGeom>
          <a:noFill/>
        </p:spPr>
        <p:txBody>
          <a:bodyPr wrap="none" rtlCol="0">
            <a:spAutoFit/>
          </a:bodyPr>
          <a:lstStyle/>
          <a:p>
            <a:r>
              <a:rPr lang="zh-CN" altLang="en-US" sz="2800" dirty="0">
                <a:solidFill>
                  <a:schemeClr val="tx1">
                    <a:lumMod val="95000"/>
                    <a:lumOff val="5000"/>
                  </a:schemeClr>
                </a:solidFill>
                <a:latin typeface="冬青黑体简体中文 W3" panose="020B0300000000000000" pitchFamily="34" charset="-122"/>
                <a:ea typeface="冬青黑体简体中文 W3" panose="020B0300000000000000" pitchFamily="34" charset="-122"/>
              </a:rPr>
              <a:t>探讨过程</a:t>
            </a:r>
          </a:p>
        </p:txBody>
      </p:sp>
      <p:sp>
        <p:nvSpPr>
          <p:cNvPr id="6" name="矩形 5"/>
          <p:cNvSpPr/>
          <p:nvPr/>
        </p:nvSpPr>
        <p:spPr>
          <a:xfrm>
            <a:off x="0" y="244698"/>
            <a:ext cx="426720" cy="631065"/>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2"/>
          <p:cNvSpPr>
            <a:spLocks noEditPoints="1"/>
          </p:cNvSpPr>
          <p:nvPr/>
        </p:nvSpPr>
        <p:spPr bwMode="auto">
          <a:xfrm>
            <a:off x="10297937" y="215080"/>
            <a:ext cx="670422" cy="663378"/>
          </a:xfrm>
          <a:custGeom>
            <a:avLst/>
            <a:gdLst>
              <a:gd name="T0" fmla="*/ 559 w 590"/>
              <a:gd name="T1" fmla="*/ 163 h 584"/>
              <a:gd name="T2" fmla="*/ 304 w 590"/>
              <a:gd name="T3" fmla="*/ 1 h 584"/>
              <a:gd name="T4" fmla="*/ 26 w 590"/>
              <a:gd name="T5" fmla="*/ 172 h 584"/>
              <a:gd name="T6" fmla="*/ 1 w 590"/>
              <a:gd name="T7" fmla="*/ 301 h 584"/>
              <a:gd name="T8" fmla="*/ 46 w 590"/>
              <a:gd name="T9" fmla="*/ 302 h 584"/>
              <a:gd name="T10" fmla="*/ 121 w 590"/>
              <a:gd name="T11" fmla="*/ 112 h 584"/>
              <a:gd name="T12" fmla="*/ 288 w 590"/>
              <a:gd name="T13" fmla="*/ 44 h 584"/>
              <a:gd name="T14" fmla="*/ 448 w 590"/>
              <a:gd name="T15" fmla="*/ 58 h 584"/>
              <a:gd name="T16" fmla="*/ 476 w 590"/>
              <a:gd name="T17" fmla="*/ 121 h 584"/>
              <a:gd name="T18" fmla="*/ 548 w 590"/>
              <a:gd name="T19" fmla="*/ 243 h 584"/>
              <a:gd name="T20" fmla="*/ 554 w 590"/>
              <a:gd name="T21" fmla="*/ 306 h 584"/>
              <a:gd name="T22" fmla="*/ 553 w 590"/>
              <a:gd name="T23" fmla="*/ 334 h 584"/>
              <a:gd name="T24" fmla="*/ 542 w 590"/>
              <a:gd name="T25" fmla="*/ 396 h 584"/>
              <a:gd name="T26" fmla="*/ 544 w 590"/>
              <a:gd name="T27" fmla="*/ 417 h 584"/>
              <a:gd name="T28" fmla="*/ 559 w 590"/>
              <a:gd name="T29" fmla="*/ 270 h 584"/>
              <a:gd name="T30" fmla="*/ 528 w 590"/>
              <a:gd name="T31" fmla="*/ 262 h 584"/>
              <a:gd name="T32" fmla="*/ 473 w 590"/>
              <a:gd name="T33" fmla="*/ 171 h 584"/>
              <a:gd name="T34" fmla="*/ 423 w 590"/>
              <a:gd name="T35" fmla="*/ 56 h 584"/>
              <a:gd name="T36" fmla="*/ 400 w 590"/>
              <a:gd name="T37" fmla="*/ 114 h 584"/>
              <a:gd name="T38" fmla="*/ 128 w 590"/>
              <a:gd name="T39" fmla="*/ 237 h 584"/>
              <a:gd name="T40" fmla="*/ 54 w 590"/>
              <a:gd name="T41" fmla="*/ 318 h 584"/>
              <a:gd name="T42" fmla="*/ 9 w 590"/>
              <a:gd name="T43" fmla="*/ 377 h 584"/>
              <a:gd name="T44" fmla="*/ 67 w 590"/>
              <a:gd name="T45" fmla="*/ 365 h 584"/>
              <a:gd name="T46" fmla="*/ 110 w 590"/>
              <a:gd name="T47" fmla="*/ 357 h 584"/>
              <a:gd name="T48" fmla="*/ 149 w 590"/>
              <a:gd name="T49" fmla="*/ 363 h 584"/>
              <a:gd name="T50" fmla="*/ 200 w 590"/>
              <a:gd name="T51" fmla="*/ 367 h 584"/>
              <a:gd name="T52" fmla="*/ 171 w 590"/>
              <a:gd name="T53" fmla="*/ 320 h 584"/>
              <a:gd name="T54" fmla="*/ 118 w 590"/>
              <a:gd name="T55" fmla="*/ 336 h 584"/>
              <a:gd name="T56" fmla="*/ 189 w 590"/>
              <a:gd name="T57" fmla="*/ 270 h 584"/>
              <a:gd name="T58" fmla="*/ 307 w 590"/>
              <a:gd name="T59" fmla="*/ 244 h 584"/>
              <a:gd name="T60" fmla="*/ 345 w 590"/>
              <a:gd name="T61" fmla="*/ 307 h 584"/>
              <a:gd name="T62" fmla="*/ 305 w 590"/>
              <a:gd name="T63" fmla="*/ 304 h 584"/>
              <a:gd name="T64" fmla="*/ 262 w 590"/>
              <a:gd name="T65" fmla="*/ 305 h 584"/>
              <a:gd name="T66" fmla="*/ 301 w 590"/>
              <a:gd name="T67" fmla="*/ 356 h 584"/>
              <a:gd name="T68" fmla="*/ 373 w 590"/>
              <a:gd name="T69" fmla="*/ 340 h 584"/>
              <a:gd name="T70" fmla="*/ 426 w 590"/>
              <a:gd name="T71" fmla="*/ 365 h 584"/>
              <a:gd name="T72" fmla="*/ 509 w 590"/>
              <a:gd name="T73" fmla="*/ 405 h 584"/>
              <a:gd name="T74" fmla="*/ 543 w 590"/>
              <a:gd name="T75" fmla="*/ 364 h 584"/>
              <a:gd name="T76" fmla="*/ 552 w 590"/>
              <a:gd name="T77" fmla="*/ 289 h 584"/>
              <a:gd name="T78" fmla="*/ 529 w 590"/>
              <a:gd name="T79" fmla="*/ 413 h 584"/>
              <a:gd name="T80" fmla="*/ 441 w 590"/>
              <a:gd name="T81" fmla="*/ 390 h 584"/>
              <a:gd name="T82" fmla="*/ 425 w 590"/>
              <a:gd name="T83" fmla="*/ 382 h 584"/>
              <a:gd name="T84" fmla="*/ 390 w 590"/>
              <a:gd name="T85" fmla="*/ 362 h 584"/>
              <a:gd name="T86" fmla="*/ 423 w 590"/>
              <a:gd name="T87" fmla="*/ 405 h 584"/>
              <a:gd name="T88" fmla="*/ 510 w 590"/>
              <a:gd name="T89" fmla="*/ 465 h 584"/>
              <a:gd name="T90" fmla="*/ 344 w 590"/>
              <a:gd name="T91" fmla="*/ 293 h 584"/>
              <a:gd name="T92" fmla="*/ 251 w 590"/>
              <a:gd name="T93" fmla="*/ 253 h 584"/>
              <a:gd name="T94" fmla="*/ 344 w 590"/>
              <a:gd name="T95" fmla="*/ 293 h 584"/>
              <a:gd name="T96" fmla="*/ 462 w 590"/>
              <a:gd name="T97" fmla="*/ 438 h 584"/>
              <a:gd name="T98" fmla="*/ 364 w 590"/>
              <a:gd name="T99" fmla="*/ 356 h 584"/>
              <a:gd name="T100" fmla="*/ 394 w 590"/>
              <a:gd name="T101" fmla="*/ 409 h 584"/>
              <a:gd name="T102" fmla="*/ 463 w 590"/>
              <a:gd name="T103" fmla="*/ 452 h 584"/>
              <a:gd name="T104" fmla="*/ 499 w 590"/>
              <a:gd name="T105" fmla="*/ 470 h 584"/>
              <a:gd name="T106" fmla="*/ 499 w 590"/>
              <a:gd name="T107" fmla="*/ 484 h 584"/>
              <a:gd name="T108" fmla="*/ 450 w 590"/>
              <a:gd name="T109" fmla="*/ 486 h 584"/>
              <a:gd name="T110" fmla="*/ 343 w 590"/>
              <a:gd name="T111" fmla="*/ 536 h 584"/>
              <a:gd name="T112" fmla="*/ 209 w 590"/>
              <a:gd name="T113" fmla="*/ 524 h 584"/>
              <a:gd name="T114" fmla="*/ 19 w 590"/>
              <a:gd name="T115" fmla="*/ 390 h 584"/>
              <a:gd name="T116" fmla="*/ 301 w 590"/>
              <a:gd name="T1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0" h="584">
                <a:moveTo>
                  <a:pt x="590" y="290"/>
                </a:moveTo>
                <a:cubicBezTo>
                  <a:pt x="590" y="253"/>
                  <a:pt x="583" y="217"/>
                  <a:pt x="569" y="182"/>
                </a:cubicBezTo>
                <a:cubicBezTo>
                  <a:pt x="565" y="174"/>
                  <a:pt x="562" y="167"/>
                  <a:pt x="559" y="163"/>
                </a:cubicBezTo>
                <a:cubicBezTo>
                  <a:pt x="536" y="115"/>
                  <a:pt x="499" y="76"/>
                  <a:pt x="450" y="45"/>
                </a:cubicBezTo>
                <a:cubicBezTo>
                  <a:pt x="405" y="18"/>
                  <a:pt x="361" y="3"/>
                  <a:pt x="317" y="2"/>
                </a:cubicBezTo>
                <a:cubicBezTo>
                  <a:pt x="314" y="2"/>
                  <a:pt x="310" y="2"/>
                  <a:pt x="304" y="1"/>
                </a:cubicBezTo>
                <a:cubicBezTo>
                  <a:pt x="298" y="0"/>
                  <a:pt x="294" y="0"/>
                  <a:pt x="293" y="0"/>
                </a:cubicBezTo>
                <a:cubicBezTo>
                  <a:pt x="218" y="0"/>
                  <a:pt x="153" y="25"/>
                  <a:pt x="96" y="75"/>
                </a:cubicBezTo>
                <a:cubicBezTo>
                  <a:pt x="66" y="102"/>
                  <a:pt x="43" y="134"/>
                  <a:pt x="26" y="172"/>
                </a:cubicBezTo>
                <a:cubicBezTo>
                  <a:pt x="12" y="205"/>
                  <a:pt x="4" y="239"/>
                  <a:pt x="3" y="274"/>
                </a:cubicBezTo>
                <a:cubicBezTo>
                  <a:pt x="3" y="277"/>
                  <a:pt x="2" y="283"/>
                  <a:pt x="2" y="290"/>
                </a:cubicBezTo>
                <a:cubicBezTo>
                  <a:pt x="1" y="297"/>
                  <a:pt x="1" y="301"/>
                  <a:pt x="1" y="301"/>
                </a:cubicBezTo>
                <a:cubicBezTo>
                  <a:pt x="1" y="300"/>
                  <a:pt x="2" y="309"/>
                  <a:pt x="3" y="327"/>
                </a:cubicBezTo>
                <a:cubicBezTo>
                  <a:pt x="14" y="320"/>
                  <a:pt x="22" y="314"/>
                  <a:pt x="27" y="310"/>
                </a:cubicBezTo>
                <a:cubicBezTo>
                  <a:pt x="32" y="308"/>
                  <a:pt x="39" y="305"/>
                  <a:pt x="46" y="302"/>
                </a:cubicBezTo>
                <a:cubicBezTo>
                  <a:pt x="46" y="271"/>
                  <a:pt x="49" y="243"/>
                  <a:pt x="57" y="218"/>
                </a:cubicBezTo>
                <a:cubicBezTo>
                  <a:pt x="63" y="199"/>
                  <a:pt x="72" y="181"/>
                  <a:pt x="82" y="163"/>
                </a:cubicBezTo>
                <a:cubicBezTo>
                  <a:pt x="99" y="140"/>
                  <a:pt x="112" y="123"/>
                  <a:pt x="121" y="112"/>
                </a:cubicBezTo>
                <a:cubicBezTo>
                  <a:pt x="124" y="111"/>
                  <a:pt x="126" y="110"/>
                  <a:pt x="128" y="109"/>
                </a:cubicBezTo>
                <a:cubicBezTo>
                  <a:pt x="167" y="75"/>
                  <a:pt x="210" y="54"/>
                  <a:pt x="257" y="47"/>
                </a:cubicBezTo>
                <a:cubicBezTo>
                  <a:pt x="271" y="45"/>
                  <a:pt x="282" y="44"/>
                  <a:pt x="288" y="44"/>
                </a:cubicBezTo>
                <a:cubicBezTo>
                  <a:pt x="334" y="44"/>
                  <a:pt x="370" y="52"/>
                  <a:pt x="396" y="67"/>
                </a:cubicBezTo>
                <a:cubicBezTo>
                  <a:pt x="403" y="51"/>
                  <a:pt x="411" y="43"/>
                  <a:pt x="421" y="43"/>
                </a:cubicBezTo>
                <a:cubicBezTo>
                  <a:pt x="430" y="43"/>
                  <a:pt x="439" y="48"/>
                  <a:pt x="448" y="58"/>
                </a:cubicBezTo>
                <a:cubicBezTo>
                  <a:pt x="457" y="67"/>
                  <a:pt x="462" y="77"/>
                  <a:pt x="464" y="87"/>
                </a:cubicBezTo>
                <a:cubicBezTo>
                  <a:pt x="467" y="93"/>
                  <a:pt x="469" y="98"/>
                  <a:pt x="471" y="101"/>
                </a:cubicBezTo>
                <a:cubicBezTo>
                  <a:pt x="473" y="109"/>
                  <a:pt x="475" y="116"/>
                  <a:pt x="476" y="121"/>
                </a:cubicBezTo>
                <a:cubicBezTo>
                  <a:pt x="508" y="161"/>
                  <a:pt x="528" y="200"/>
                  <a:pt x="537" y="239"/>
                </a:cubicBezTo>
                <a:cubicBezTo>
                  <a:pt x="539" y="241"/>
                  <a:pt x="540" y="243"/>
                  <a:pt x="541" y="244"/>
                </a:cubicBezTo>
                <a:cubicBezTo>
                  <a:pt x="543" y="243"/>
                  <a:pt x="545" y="243"/>
                  <a:pt x="548" y="243"/>
                </a:cubicBezTo>
                <a:cubicBezTo>
                  <a:pt x="562" y="243"/>
                  <a:pt x="570" y="251"/>
                  <a:pt x="570" y="268"/>
                </a:cubicBezTo>
                <a:cubicBezTo>
                  <a:pt x="570" y="277"/>
                  <a:pt x="566" y="289"/>
                  <a:pt x="558" y="302"/>
                </a:cubicBezTo>
                <a:cubicBezTo>
                  <a:pt x="558" y="302"/>
                  <a:pt x="556" y="304"/>
                  <a:pt x="554" y="306"/>
                </a:cubicBezTo>
                <a:cubicBezTo>
                  <a:pt x="552" y="308"/>
                  <a:pt x="551" y="310"/>
                  <a:pt x="551" y="311"/>
                </a:cubicBezTo>
                <a:cubicBezTo>
                  <a:pt x="551" y="314"/>
                  <a:pt x="552" y="318"/>
                  <a:pt x="552" y="324"/>
                </a:cubicBezTo>
                <a:cubicBezTo>
                  <a:pt x="553" y="329"/>
                  <a:pt x="553" y="333"/>
                  <a:pt x="553" y="334"/>
                </a:cubicBezTo>
                <a:cubicBezTo>
                  <a:pt x="554" y="351"/>
                  <a:pt x="553" y="363"/>
                  <a:pt x="552" y="370"/>
                </a:cubicBezTo>
                <a:cubicBezTo>
                  <a:pt x="551" y="375"/>
                  <a:pt x="548" y="382"/>
                  <a:pt x="545" y="390"/>
                </a:cubicBezTo>
                <a:cubicBezTo>
                  <a:pt x="545" y="392"/>
                  <a:pt x="544" y="394"/>
                  <a:pt x="542" y="396"/>
                </a:cubicBezTo>
                <a:cubicBezTo>
                  <a:pt x="540" y="399"/>
                  <a:pt x="539" y="401"/>
                  <a:pt x="539" y="402"/>
                </a:cubicBezTo>
                <a:cubicBezTo>
                  <a:pt x="539" y="403"/>
                  <a:pt x="540" y="406"/>
                  <a:pt x="542" y="409"/>
                </a:cubicBezTo>
                <a:cubicBezTo>
                  <a:pt x="543" y="413"/>
                  <a:pt x="544" y="416"/>
                  <a:pt x="544" y="417"/>
                </a:cubicBezTo>
                <a:cubicBezTo>
                  <a:pt x="545" y="427"/>
                  <a:pt x="545" y="436"/>
                  <a:pt x="545" y="445"/>
                </a:cubicBezTo>
                <a:cubicBezTo>
                  <a:pt x="575" y="400"/>
                  <a:pt x="590" y="349"/>
                  <a:pt x="590" y="290"/>
                </a:cubicBezTo>
                <a:moveTo>
                  <a:pt x="559" y="270"/>
                </a:moveTo>
                <a:cubicBezTo>
                  <a:pt x="559" y="259"/>
                  <a:pt x="555" y="253"/>
                  <a:pt x="546" y="253"/>
                </a:cubicBezTo>
                <a:cubicBezTo>
                  <a:pt x="542" y="253"/>
                  <a:pt x="537" y="255"/>
                  <a:pt x="533" y="258"/>
                </a:cubicBezTo>
                <a:cubicBezTo>
                  <a:pt x="529" y="261"/>
                  <a:pt x="527" y="262"/>
                  <a:pt x="528" y="262"/>
                </a:cubicBezTo>
                <a:cubicBezTo>
                  <a:pt x="519" y="247"/>
                  <a:pt x="512" y="236"/>
                  <a:pt x="509" y="229"/>
                </a:cubicBezTo>
                <a:cubicBezTo>
                  <a:pt x="493" y="207"/>
                  <a:pt x="482" y="190"/>
                  <a:pt x="474" y="180"/>
                </a:cubicBezTo>
                <a:cubicBezTo>
                  <a:pt x="473" y="179"/>
                  <a:pt x="472" y="176"/>
                  <a:pt x="473" y="171"/>
                </a:cubicBezTo>
                <a:cubicBezTo>
                  <a:pt x="473" y="163"/>
                  <a:pt x="471" y="147"/>
                  <a:pt x="467" y="123"/>
                </a:cubicBezTo>
                <a:cubicBezTo>
                  <a:pt x="466" y="117"/>
                  <a:pt x="461" y="105"/>
                  <a:pt x="452" y="88"/>
                </a:cubicBezTo>
                <a:cubicBezTo>
                  <a:pt x="442" y="67"/>
                  <a:pt x="432" y="56"/>
                  <a:pt x="423" y="56"/>
                </a:cubicBezTo>
                <a:cubicBezTo>
                  <a:pt x="415" y="56"/>
                  <a:pt x="410" y="64"/>
                  <a:pt x="408" y="80"/>
                </a:cubicBezTo>
                <a:cubicBezTo>
                  <a:pt x="408" y="92"/>
                  <a:pt x="407" y="103"/>
                  <a:pt x="407" y="114"/>
                </a:cubicBezTo>
                <a:cubicBezTo>
                  <a:pt x="400" y="114"/>
                  <a:pt x="400" y="114"/>
                  <a:pt x="400" y="114"/>
                </a:cubicBezTo>
                <a:cubicBezTo>
                  <a:pt x="389" y="110"/>
                  <a:pt x="379" y="106"/>
                  <a:pt x="371" y="101"/>
                </a:cubicBezTo>
                <a:cubicBezTo>
                  <a:pt x="359" y="99"/>
                  <a:pt x="347" y="97"/>
                  <a:pt x="335" y="97"/>
                </a:cubicBezTo>
                <a:cubicBezTo>
                  <a:pt x="251" y="97"/>
                  <a:pt x="182" y="144"/>
                  <a:pt x="128" y="237"/>
                </a:cubicBezTo>
                <a:cubicBezTo>
                  <a:pt x="121" y="251"/>
                  <a:pt x="113" y="266"/>
                  <a:pt x="106" y="280"/>
                </a:cubicBezTo>
                <a:cubicBezTo>
                  <a:pt x="96" y="297"/>
                  <a:pt x="85" y="309"/>
                  <a:pt x="73" y="314"/>
                </a:cubicBezTo>
                <a:cubicBezTo>
                  <a:pt x="69" y="315"/>
                  <a:pt x="63" y="317"/>
                  <a:pt x="54" y="318"/>
                </a:cubicBezTo>
                <a:cubicBezTo>
                  <a:pt x="45" y="319"/>
                  <a:pt x="39" y="321"/>
                  <a:pt x="34" y="323"/>
                </a:cubicBezTo>
                <a:cubicBezTo>
                  <a:pt x="11" y="336"/>
                  <a:pt x="0" y="353"/>
                  <a:pt x="1" y="374"/>
                </a:cubicBezTo>
                <a:cubicBezTo>
                  <a:pt x="4" y="376"/>
                  <a:pt x="6" y="377"/>
                  <a:pt x="9" y="377"/>
                </a:cubicBezTo>
                <a:cubicBezTo>
                  <a:pt x="13" y="377"/>
                  <a:pt x="19" y="375"/>
                  <a:pt x="27" y="370"/>
                </a:cubicBezTo>
                <a:cubicBezTo>
                  <a:pt x="35" y="366"/>
                  <a:pt x="44" y="364"/>
                  <a:pt x="54" y="364"/>
                </a:cubicBezTo>
                <a:cubicBezTo>
                  <a:pt x="55" y="364"/>
                  <a:pt x="60" y="364"/>
                  <a:pt x="67" y="365"/>
                </a:cubicBezTo>
                <a:cubicBezTo>
                  <a:pt x="75" y="366"/>
                  <a:pt x="79" y="366"/>
                  <a:pt x="80" y="366"/>
                </a:cubicBezTo>
                <a:cubicBezTo>
                  <a:pt x="88" y="366"/>
                  <a:pt x="95" y="365"/>
                  <a:pt x="101" y="362"/>
                </a:cubicBezTo>
                <a:cubicBezTo>
                  <a:pt x="107" y="358"/>
                  <a:pt x="110" y="357"/>
                  <a:pt x="110" y="357"/>
                </a:cubicBezTo>
                <a:cubicBezTo>
                  <a:pt x="111" y="357"/>
                  <a:pt x="115" y="358"/>
                  <a:pt x="122" y="362"/>
                </a:cubicBezTo>
                <a:cubicBezTo>
                  <a:pt x="128" y="365"/>
                  <a:pt x="132" y="366"/>
                  <a:pt x="133" y="366"/>
                </a:cubicBezTo>
                <a:cubicBezTo>
                  <a:pt x="134" y="366"/>
                  <a:pt x="139" y="365"/>
                  <a:pt x="149" y="363"/>
                </a:cubicBezTo>
                <a:cubicBezTo>
                  <a:pt x="159" y="361"/>
                  <a:pt x="164" y="360"/>
                  <a:pt x="164" y="360"/>
                </a:cubicBezTo>
                <a:cubicBezTo>
                  <a:pt x="165" y="360"/>
                  <a:pt x="171" y="361"/>
                  <a:pt x="182" y="364"/>
                </a:cubicBezTo>
                <a:cubicBezTo>
                  <a:pt x="193" y="366"/>
                  <a:pt x="199" y="367"/>
                  <a:pt x="200" y="367"/>
                </a:cubicBezTo>
                <a:cubicBezTo>
                  <a:pt x="207" y="367"/>
                  <a:pt x="211" y="365"/>
                  <a:pt x="211" y="359"/>
                </a:cubicBezTo>
                <a:cubicBezTo>
                  <a:pt x="211" y="353"/>
                  <a:pt x="206" y="345"/>
                  <a:pt x="197" y="335"/>
                </a:cubicBezTo>
                <a:cubicBezTo>
                  <a:pt x="187" y="325"/>
                  <a:pt x="178" y="320"/>
                  <a:pt x="171" y="320"/>
                </a:cubicBezTo>
                <a:cubicBezTo>
                  <a:pt x="164" y="320"/>
                  <a:pt x="157" y="324"/>
                  <a:pt x="149" y="330"/>
                </a:cubicBezTo>
                <a:cubicBezTo>
                  <a:pt x="140" y="336"/>
                  <a:pt x="133" y="340"/>
                  <a:pt x="126" y="340"/>
                </a:cubicBezTo>
                <a:cubicBezTo>
                  <a:pt x="123" y="340"/>
                  <a:pt x="121" y="339"/>
                  <a:pt x="118" y="336"/>
                </a:cubicBezTo>
                <a:cubicBezTo>
                  <a:pt x="118" y="333"/>
                  <a:pt x="118" y="333"/>
                  <a:pt x="118" y="333"/>
                </a:cubicBezTo>
                <a:cubicBezTo>
                  <a:pt x="130" y="329"/>
                  <a:pt x="142" y="321"/>
                  <a:pt x="154" y="309"/>
                </a:cubicBezTo>
                <a:cubicBezTo>
                  <a:pt x="166" y="296"/>
                  <a:pt x="178" y="283"/>
                  <a:pt x="189" y="270"/>
                </a:cubicBezTo>
                <a:cubicBezTo>
                  <a:pt x="198" y="262"/>
                  <a:pt x="210" y="254"/>
                  <a:pt x="227" y="248"/>
                </a:cubicBezTo>
                <a:cubicBezTo>
                  <a:pt x="244" y="241"/>
                  <a:pt x="259" y="238"/>
                  <a:pt x="274" y="238"/>
                </a:cubicBezTo>
                <a:cubicBezTo>
                  <a:pt x="278" y="238"/>
                  <a:pt x="289" y="240"/>
                  <a:pt x="307" y="244"/>
                </a:cubicBezTo>
                <a:cubicBezTo>
                  <a:pt x="316" y="245"/>
                  <a:pt x="326" y="252"/>
                  <a:pt x="338" y="265"/>
                </a:cubicBezTo>
                <a:cubicBezTo>
                  <a:pt x="350" y="278"/>
                  <a:pt x="356" y="288"/>
                  <a:pt x="356" y="297"/>
                </a:cubicBezTo>
                <a:cubicBezTo>
                  <a:pt x="356" y="303"/>
                  <a:pt x="352" y="307"/>
                  <a:pt x="345" y="307"/>
                </a:cubicBezTo>
                <a:cubicBezTo>
                  <a:pt x="344" y="307"/>
                  <a:pt x="340" y="305"/>
                  <a:pt x="332" y="303"/>
                </a:cubicBezTo>
                <a:cubicBezTo>
                  <a:pt x="324" y="300"/>
                  <a:pt x="320" y="299"/>
                  <a:pt x="319" y="299"/>
                </a:cubicBezTo>
                <a:cubicBezTo>
                  <a:pt x="317" y="299"/>
                  <a:pt x="312" y="300"/>
                  <a:pt x="305" y="304"/>
                </a:cubicBezTo>
                <a:cubicBezTo>
                  <a:pt x="299" y="307"/>
                  <a:pt x="293" y="309"/>
                  <a:pt x="288" y="309"/>
                </a:cubicBezTo>
                <a:cubicBezTo>
                  <a:pt x="288" y="309"/>
                  <a:pt x="283" y="309"/>
                  <a:pt x="275" y="307"/>
                </a:cubicBezTo>
                <a:cubicBezTo>
                  <a:pt x="268" y="306"/>
                  <a:pt x="263" y="305"/>
                  <a:pt x="262" y="305"/>
                </a:cubicBezTo>
                <a:cubicBezTo>
                  <a:pt x="246" y="305"/>
                  <a:pt x="238" y="310"/>
                  <a:pt x="238" y="320"/>
                </a:cubicBezTo>
                <a:cubicBezTo>
                  <a:pt x="238" y="330"/>
                  <a:pt x="246" y="339"/>
                  <a:pt x="264" y="347"/>
                </a:cubicBezTo>
                <a:cubicBezTo>
                  <a:pt x="278" y="353"/>
                  <a:pt x="290" y="356"/>
                  <a:pt x="301" y="356"/>
                </a:cubicBezTo>
                <a:cubicBezTo>
                  <a:pt x="314" y="356"/>
                  <a:pt x="329" y="354"/>
                  <a:pt x="345" y="349"/>
                </a:cubicBezTo>
                <a:cubicBezTo>
                  <a:pt x="348" y="349"/>
                  <a:pt x="354" y="347"/>
                  <a:pt x="361" y="343"/>
                </a:cubicBezTo>
                <a:cubicBezTo>
                  <a:pt x="368" y="341"/>
                  <a:pt x="372" y="340"/>
                  <a:pt x="373" y="340"/>
                </a:cubicBezTo>
                <a:cubicBezTo>
                  <a:pt x="375" y="340"/>
                  <a:pt x="378" y="342"/>
                  <a:pt x="384" y="346"/>
                </a:cubicBezTo>
                <a:cubicBezTo>
                  <a:pt x="391" y="352"/>
                  <a:pt x="395" y="356"/>
                  <a:pt x="398" y="357"/>
                </a:cubicBezTo>
                <a:cubicBezTo>
                  <a:pt x="410" y="361"/>
                  <a:pt x="419" y="364"/>
                  <a:pt x="426" y="365"/>
                </a:cubicBezTo>
                <a:cubicBezTo>
                  <a:pt x="434" y="372"/>
                  <a:pt x="441" y="378"/>
                  <a:pt x="446" y="382"/>
                </a:cubicBezTo>
                <a:cubicBezTo>
                  <a:pt x="451" y="386"/>
                  <a:pt x="460" y="391"/>
                  <a:pt x="475" y="397"/>
                </a:cubicBezTo>
                <a:cubicBezTo>
                  <a:pt x="490" y="402"/>
                  <a:pt x="501" y="405"/>
                  <a:pt x="509" y="405"/>
                </a:cubicBezTo>
                <a:cubicBezTo>
                  <a:pt x="512" y="405"/>
                  <a:pt x="516" y="404"/>
                  <a:pt x="522" y="401"/>
                </a:cubicBezTo>
                <a:cubicBezTo>
                  <a:pt x="527" y="398"/>
                  <a:pt x="531" y="395"/>
                  <a:pt x="533" y="391"/>
                </a:cubicBezTo>
                <a:cubicBezTo>
                  <a:pt x="539" y="377"/>
                  <a:pt x="542" y="368"/>
                  <a:pt x="543" y="364"/>
                </a:cubicBezTo>
                <a:cubicBezTo>
                  <a:pt x="544" y="351"/>
                  <a:pt x="543" y="337"/>
                  <a:pt x="541" y="321"/>
                </a:cubicBezTo>
                <a:cubicBezTo>
                  <a:pt x="540" y="313"/>
                  <a:pt x="539" y="309"/>
                  <a:pt x="539" y="309"/>
                </a:cubicBezTo>
                <a:cubicBezTo>
                  <a:pt x="544" y="302"/>
                  <a:pt x="548" y="296"/>
                  <a:pt x="552" y="289"/>
                </a:cubicBezTo>
                <a:cubicBezTo>
                  <a:pt x="557" y="282"/>
                  <a:pt x="559" y="276"/>
                  <a:pt x="559" y="270"/>
                </a:cubicBezTo>
                <a:moveTo>
                  <a:pt x="533" y="434"/>
                </a:moveTo>
                <a:cubicBezTo>
                  <a:pt x="533" y="434"/>
                  <a:pt x="532" y="427"/>
                  <a:pt x="529" y="413"/>
                </a:cubicBezTo>
                <a:cubicBezTo>
                  <a:pt x="516" y="415"/>
                  <a:pt x="511" y="416"/>
                  <a:pt x="514" y="416"/>
                </a:cubicBezTo>
                <a:cubicBezTo>
                  <a:pt x="504" y="416"/>
                  <a:pt x="491" y="413"/>
                  <a:pt x="475" y="406"/>
                </a:cubicBezTo>
                <a:cubicBezTo>
                  <a:pt x="458" y="400"/>
                  <a:pt x="447" y="395"/>
                  <a:pt x="441" y="390"/>
                </a:cubicBezTo>
                <a:cubicBezTo>
                  <a:pt x="433" y="384"/>
                  <a:pt x="429" y="381"/>
                  <a:pt x="429" y="381"/>
                </a:cubicBezTo>
                <a:cubicBezTo>
                  <a:pt x="428" y="381"/>
                  <a:pt x="427" y="381"/>
                  <a:pt x="427" y="382"/>
                </a:cubicBezTo>
                <a:cubicBezTo>
                  <a:pt x="427" y="382"/>
                  <a:pt x="426" y="382"/>
                  <a:pt x="425" y="382"/>
                </a:cubicBezTo>
                <a:cubicBezTo>
                  <a:pt x="422" y="382"/>
                  <a:pt x="419" y="382"/>
                  <a:pt x="418" y="381"/>
                </a:cubicBezTo>
                <a:cubicBezTo>
                  <a:pt x="414" y="376"/>
                  <a:pt x="411" y="373"/>
                  <a:pt x="410" y="370"/>
                </a:cubicBezTo>
                <a:cubicBezTo>
                  <a:pt x="401" y="367"/>
                  <a:pt x="395" y="364"/>
                  <a:pt x="390" y="362"/>
                </a:cubicBezTo>
                <a:cubicBezTo>
                  <a:pt x="384" y="358"/>
                  <a:pt x="379" y="355"/>
                  <a:pt x="376" y="354"/>
                </a:cubicBezTo>
                <a:cubicBezTo>
                  <a:pt x="378" y="361"/>
                  <a:pt x="384" y="371"/>
                  <a:pt x="396" y="383"/>
                </a:cubicBezTo>
                <a:cubicBezTo>
                  <a:pt x="406" y="393"/>
                  <a:pt x="415" y="401"/>
                  <a:pt x="423" y="405"/>
                </a:cubicBezTo>
                <a:cubicBezTo>
                  <a:pt x="440" y="415"/>
                  <a:pt x="449" y="420"/>
                  <a:pt x="452" y="422"/>
                </a:cubicBezTo>
                <a:cubicBezTo>
                  <a:pt x="462" y="430"/>
                  <a:pt x="471" y="438"/>
                  <a:pt x="480" y="446"/>
                </a:cubicBezTo>
                <a:cubicBezTo>
                  <a:pt x="495" y="459"/>
                  <a:pt x="505" y="465"/>
                  <a:pt x="510" y="465"/>
                </a:cubicBezTo>
                <a:cubicBezTo>
                  <a:pt x="517" y="465"/>
                  <a:pt x="522" y="462"/>
                  <a:pt x="527" y="455"/>
                </a:cubicBezTo>
                <a:cubicBezTo>
                  <a:pt x="531" y="449"/>
                  <a:pt x="533" y="442"/>
                  <a:pt x="533" y="434"/>
                </a:cubicBezTo>
                <a:moveTo>
                  <a:pt x="344" y="293"/>
                </a:moveTo>
                <a:cubicBezTo>
                  <a:pt x="327" y="262"/>
                  <a:pt x="303" y="247"/>
                  <a:pt x="272" y="247"/>
                </a:cubicBezTo>
                <a:cubicBezTo>
                  <a:pt x="271" y="247"/>
                  <a:pt x="265" y="247"/>
                  <a:pt x="256" y="249"/>
                </a:cubicBezTo>
                <a:cubicBezTo>
                  <a:pt x="252" y="249"/>
                  <a:pt x="251" y="250"/>
                  <a:pt x="251" y="253"/>
                </a:cubicBezTo>
                <a:cubicBezTo>
                  <a:pt x="273" y="258"/>
                  <a:pt x="287" y="264"/>
                  <a:pt x="294" y="269"/>
                </a:cubicBezTo>
                <a:cubicBezTo>
                  <a:pt x="303" y="277"/>
                  <a:pt x="309" y="284"/>
                  <a:pt x="314" y="289"/>
                </a:cubicBezTo>
                <a:cubicBezTo>
                  <a:pt x="328" y="292"/>
                  <a:pt x="337" y="293"/>
                  <a:pt x="344" y="293"/>
                </a:cubicBezTo>
                <a:moveTo>
                  <a:pt x="499" y="470"/>
                </a:moveTo>
                <a:cubicBezTo>
                  <a:pt x="493" y="466"/>
                  <a:pt x="488" y="462"/>
                  <a:pt x="484" y="460"/>
                </a:cubicBezTo>
                <a:cubicBezTo>
                  <a:pt x="474" y="450"/>
                  <a:pt x="467" y="442"/>
                  <a:pt x="462" y="438"/>
                </a:cubicBezTo>
                <a:cubicBezTo>
                  <a:pt x="435" y="420"/>
                  <a:pt x="415" y="407"/>
                  <a:pt x="401" y="399"/>
                </a:cubicBezTo>
                <a:cubicBezTo>
                  <a:pt x="391" y="392"/>
                  <a:pt x="380" y="378"/>
                  <a:pt x="369" y="358"/>
                </a:cubicBezTo>
                <a:cubicBezTo>
                  <a:pt x="368" y="356"/>
                  <a:pt x="367" y="356"/>
                  <a:pt x="364" y="356"/>
                </a:cubicBezTo>
                <a:cubicBezTo>
                  <a:pt x="363" y="356"/>
                  <a:pt x="361" y="357"/>
                  <a:pt x="357" y="359"/>
                </a:cubicBezTo>
                <a:cubicBezTo>
                  <a:pt x="357" y="364"/>
                  <a:pt x="362" y="374"/>
                  <a:pt x="373" y="387"/>
                </a:cubicBezTo>
                <a:cubicBezTo>
                  <a:pt x="378" y="394"/>
                  <a:pt x="385" y="401"/>
                  <a:pt x="394" y="409"/>
                </a:cubicBezTo>
                <a:cubicBezTo>
                  <a:pt x="398" y="412"/>
                  <a:pt x="405" y="416"/>
                  <a:pt x="413" y="421"/>
                </a:cubicBezTo>
                <a:cubicBezTo>
                  <a:pt x="421" y="425"/>
                  <a:pt x="430" y="429"/>
                  <a:pt x="439" y="433"/>
                </a:cubicBezTo>
                <a:cubicBezTo>
                  <a:pt x="449" y="438"/>
                  <a:pt x="457" y="444"/>
                  <a:pt x="463" y="452"/>
                </a:cubicBezTo>
                <a:cubicBezTo>
                  <a:pt x="465" y="455"/>
                  <a:pt x="468" y="459"/>
                  <a:pt x="472" y="462"/>
                </a:cubicBezTo>
                <a:cubicBezTo>
                  <a:pt x="476" y="466"/>
                  <a:pt x="481" y="468"/>
                  <a:pt x="486" y="469"/>
                </a:cubicBezTo>
                <a:cubicBezTo>
                  <a:pt x="489" y="470"/>
                  <a:pt x="493" y="470"/>
                  <a:pt x="499" y="470"/>
                </a:cubicBezTo>
                <a:moveTo>
                  <a:pt x="518" y="484"/>
                </a:moveTo>
                <a:cubicBezTo>
                  <a:pt x="515" y="484"/>
                  <a:pt x="512" y="484"/>
                  <a:pt x="507" y="484"/>
                </a:cubicBezTo>
                <a:cubicBezTo>
                  <a:pt x="502" y="484"/>
                  <a:pt x="500" y="484"/>
                  <a:pt x="499" y="484"/>
                </a:cubicBezTo>
                <a:cubicBezTo>
                  <a:pt x="488" y="484"/>
                  <a:pt x="479" y="482"/>
                  <a:pt x="473" y="480"/>
                </a:cubicBezTo>
                <a:cubicBezTo>
                  <a:pt x="467" y="477"/>
                  <a:pt x="463" y="476"/>
                  <a:pt x="463" y="476"/>
                </a:cubicBezTo>
                <a:cubicBezTo>
                  <a:pt x="462" y="476"/>
                  <a:pt x="458" y="479"/>
                  <a:pt x="450" y="486"/>
                </a:cubicBezTo>
                <a:cubicBezTo>
                  <a:pt x="441" y="493"/>
                  <a:pt x="435" y="498"/>
                  <a:pt x="432" y="500"/>
                </a:cubicBezTo>
                <a:cubicBezTo>
                  <a:pt x="422" y="506"/>
                  <a:pt x="414" y="510"/>
                  <a:pt x="409" y="512"/>
                </a:cubicBezTo>
                <a:cubicBezTo>
                  <a:pt x="392" y="522"/>
                  <a:pt x="370" y="530"/>
                  <a:pt x="343" y="536"/>
                </a:cubicBezTo>
                <a:cubicBezTo>
                  <a:pt x="331" y="539"/>
                  <a:pt x="316" y="540"/>
                  <a:pt x="299" y="540"/>
                </a:cubicBezTo>
                <a:cubicBezTo>
                  <a:pt x="282" y="540"/>
                  <a:pt x="264" y="538"/>
                  <a:pt x="245" y="534"/>
                </a:cubicBezTo>
                <a:cubicBezTo>
                  <a:pt x="227" y="530"/>
                  <a:pt x="215" y="527"/>
                  <a:pt x="209" y="524"/>
                </a:cubicBezTo>
                <a:cubicBezTo>
                  <a:pt x="193" y="518"/>
                  <a:pt x="174" y="508"/>
                  <a:pt x="153" y="494"/>
                </a:cubicBezTo>
                <a:cubicBezTo>
                  <a:pt x="113" y="467"/>
                  <a:pt x="82" y="428"/>
                  <a:pt x="60" y="377"/>
                </a:cubicBezTo>
                <a:cubicBezTo>
                  <a:pt x="51" y="376"/>
                  <a:pt x="38" y="381"/>
                  <a:pt x="19" y="390"/>
                </a:cubicBezTo>
                <a:cubicBezTo>
                  <a:pt x="27" y="412"/>
                  <a:pt x="33" y="425"/>
                  <a:pt x="34" y="428"/>
                </a:cubicBezTo>
                <a:cubicBezTo>
                  <a:pt x="63" y="481"/>
                  <a:pt x="104" y="521"/>
                  <a:pt x="157" y="549"/>
                </a:cubicBezTo>
                <a:cubicBezTo>
                  <a:pt x="202" y="572"/>
                  <a:pt x="250" y="584"/>
                  <a:pt x="301" y="584"/>
                </a:cubicBezTo>
                <a:cubicBezTo>
                  <a:pt x="337" y="584"/>
                  <a:pt x="374" y="576"/>
                  <a:pt x="413" y="559"/>
                </a:cubicBezTo>
                <a:cubicBezTo>
                  <a:pt x="457" y="541"/>
                  <a:pt x="492" y="516"/>
                  <a:pt x="518" y="484"/>
                </a:cubicBezTo>
              </a:path>
            </a:pathLst>
          </a:custGeom>
          <a:solidFill>
            <a:srgbClr val="00243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ea typeface="华文细黑" panose="02010600040101010101" charset="-122"/>
            </a:endParaRPr>
          </a:p>
        </p:txBody>
      </p:sp>
      <p:sp>
        <p:nvSpPr>
          <p:cNvPr id="29" name="矩形 28"/>
          <p:cNvSpPr/>
          <p:nvPr/>
        </p:nvSpPr>
        <p:spPr>
          <a:xfrm>
            <a:off x="0" y="6550223"/>
            <a:ext cx="12192001" cy="307777"/>
          </a:xfrm>
          <a:prstGeom prst="rect">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52805" y="1490345"/>
            <a:ext cx="10485755" cy="3969385"/>
          </a:xfrm>
          <a:prstGeom prst="rect">
            <a:avLst/>
          </a:prstGeom>
          <a:noFill/>
        </p:spPr>
        <p:txBody>
          <a:bodyPr wrap="square" rtlCol="0">
            <a:spAutoFit/>
          </a:bodyPr>
          <a:lstStyle/>
          <a:p>
            <a:r>
              <a:rPr lang="zh-CN" altLang="en-US"/>
              <a:t>https://www.youtube.com/watch?v=rWDQla_ylLg</a:t>
            </a:r>
          </a:p>
          <a:p>
            <a:r>
              <a:rPr lang="zh-CN" altLang="en-US"/>
              <a:t>How culture influences emotions文化社会和谐和个人利益的优先级</a:t>
            </a:r>
          </a:p>
          <a:p>
            <a:endParaRPr lang="zh-CN" altLang="en-US"/>
          </a:p>
          <a:p>
            <a:r>
              <a:rPr lang="zh-CN" altLang="en-US"/>
              <a:t>https://www.youtube.com/watch?v=hIhuzMksbo4  ——艺术治愈人生</a:t>
            </a:r>
          </a:p>
          <a:p>
            <a:endParaRPr lang="zh-CN" altLang="en-US"/>
          </a:p>
          <a:p>
            <a:r>
              <a:rPr lang="zh-CN" altLang="en-US"/>
              <a:t>https://www.youtube.com/watch?v=lJavWRsKqPw ——艺术改变世界</a:t>
            </a:r>
          </a:p>
          <a:p>
            <a:endParaRPr lang="zh-CN" altLang="en-US"/>
          </a:p>
          <a:p>
            <a:r>
              <a:rPr lang="zh-CN" altLang="en-US"/>
              <a:t>https://www.youtube.com/watch?v=-Kg1FNo11r0 ——艺术唤醒美学体感</a:t>
            </a:r>
          </a:p>
          <a:p>
            <a:endParaRPr lang="zh-CN" altLang="en-US"/>
          </a:p>
          <a:p>
            <a:r>
              <a:rPr lang="zh-CN" altLang="en-US"/>
              <a:t>https://b23.tv/av67908616 妙观中国</a:t>
            </a:r>
          </a:p>
          <a:p>
            <a:endParaRPr lang="zh-CN" altLang="en-US"/>
          </a:p>
          <a:p>
            <a:r>
              <a:rPr lang="zh-CN" altLang="en-US"/>
              <a:t>https://b23.tv/av10650676 探索故宫珍宝</a:t>
            </a:r>
          </a:p>
          <a:p>
            <a:endParaRPr lang="zh-CN" altLang="en-US"/>
          </a:p>
          <a:p>
            <a:r>
              <a:rPr lang="zh-CN" altLang="en-US"/>
              <a:t>https://b23.tv/av75343995 </a:t>
            </a:r>
            <a:r>
              <a:rPr lang="en-US" altLang="zh-CN"/>
              <a:t>VR</a:t>
            </a:r>
            <a:r>
              <a:rPr lang="zh-CN" altLang="en-US"/>
              <a:t>技术让蒙娜丽莎走出画框</a:t>
            </a:r>
          </a:p>
        </p:txBody>
      </p:sp>
      <p:sp>
        <p:nvSpPr>
          <p:cNvPr id="4" name="文本框 3"/>
          <p:cNvSpPr txBox="1"/>
          <p:nvPr/>
        </p:nvSpPr>
        <p:spPr>
          <a:xfrm>
            <a:off x="914311" y="6550223"/>
            <a:ext cx="33832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浙江大学城市学院计算机与计算科学学院</a:t>
            </a:r>
          </a:p>
        </p:txBody>
      </p:sp>
      <p:sp>
        <p:nvSpPr>
          <p:cNvPr id="5" name="文本框 4"/>
          <p:cNvSpPr txBox="1"/>
          <p:nvPr/>
        </p:nvSpPr>
        <p:spPr>
          <a:xfrm>
            <a:off x="10735763" y="6550223"/>
            <a:ext cx="627380" cy="306705"/>
          </a:xfrm>
          <a:prstGeom prst="rect">
            <a:avLst/>
          </a:prstGeom>
          <a:noFill/>
        </p:spPr>
        <p:txBody>
          <a:bodyPr wrap="none" rtlCol="0">
            <a:spAutoFit/>
          </a:bodyPr>
          <a:lstStyle/>
          <a:p>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第</a:t>
            </a:r>
            <a:r>
              <a:rPr lang="en-US" altLang="zh-CN" sz="1400" dirty="0">
                <a:solidFill>
                  <a:schemeClr val="bg1">
                    <a:lumMod val="95000"/>
                  </a:schemeClr>
                </a:solidFill>
                <a:latin typeface="冬青黑体简体中文 W3" panose="020B0300000000000000" pitchFamily="34" charset="-122"/>
                <a:ea typeface="冬青黑体简体中文 W3" panose="020B0300000000000000" pitchFamily="34" charset="-122"/>
              </a:rPr>
              <a:t>5</a:t>
            </a:r>
            <a:r>
              <a:rPr lang="zh-CN" altLang="en-US" sz="1400" dirty="0">
                <a:solidFill>
                  <a:schemeClr val="bg1">
                    <a:lumMod val="95000"/>
                  </a:schemeClr>
                </a:solidFill>
                <a:latin typeface="冬青黑体简体中文 W3" panose="020B0300000000000000" pitchFamily="34" charset="-122"/>
                <a:ea typeface="冬青黑体简体中文 W3" panose="020B0300000000000000"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theme/theme1.xml><?xml version="1.0" encoding="utf-8"?>
<a:theme xmlns:a="http://schemas.openxmlformats.org/drawingml/2006/main" name="Office 主题">
  <a:themeElements>
    <a:clrScheme name="毕业论文">
      <a:dk1>
        <a:sysClr val="windowText" lastClr="000000"/>
      </a:dk1>
      <a:lt1>
        <a:sysClr val="window" lastClr="FFFFFF"/>
      </a:lt1>
      <a:dk2>
        <a:srgbClr val="44546A"/>
      </a:dk2>
      <a:lt2>
        <a:srgbClr val="E7E6E6"/>
      </a:lt2>
      <a:accent1>
        <a:srgbClr val="992E2E"/>
      </a:accent1>
      <a:accent2>
        <a:srgbClr val="C48621"/>
      </a:accent2>
      <a:accent3>
        <a:srgbClr val="381818"/>
      </a:accent3>
      <a:accent4>
        <a:srgbClr val="253A69"/>
      </a:accent4>
      <a:accent5>
        <a:srgbClr val="1857DE"/>
      </a:accent5>
      <a:accent6>
        <a:srgbClr val="23446B"/>
      </a:accent6>
      <a:hlink>
        <a:srgbClr val="0563C1"/>
      </a:hlink>
      <a:folHlink>
        <a:srgbClr val="954F72"/>
      </a:folHlink>
    </a:clrScheme>
    <a:fontScheme name="《正式场合》课题汇报、咨询报告、学术研讨等">
      <a:majorFont>
        <a:latin typeface="Arial"/>
        <a:ea typeface="方正综艺简体"/>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2627</Words>
  <Application>Microsoft Office PowerPoint</Application>
  <PresentationFormat>宽屏</PresentationFormat>
  <Paragraphs>331</Paragraphs>
  <Slides>39</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冬青黑体简体中文 W3</vt:lpstr>
      <vt:lpstr>Arial</vt:lpstr>
      <vt:lpstr>ITC Avant Garde Std Bk</vt:lpstr>
      <vt:lpstr>Calibri</vt:lpstr>
      <vt:lpstr>方正综艺简体</vt:lpstr>
      <vt:lpstr>微软雅黑</vt:lpstr>
      <vt:lpstr>方正粗黑宋简体</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
  <cp:keywords>RP</cp:keywords>
  <dc:description>RP</dc:description>
  <cp:lastModifiedBy>1281701904@qq.com</cp:lastModifiedBy>
  <cp:revision>29</cp:revision>
  <dcterms:created xsi:type="dcterms:W3CDTF">2018-03-09T13:22:00Z</dcterms:created>
  <dcterms:modified xsi:type="dcterms:W3CDTF">2020-03-16T04:11:07Z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